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Lst>
  <p:sldSz cy="5143500" cx="9144000"/>
  <p:notesSz cx="6858000" cy="9144000"/>
  <p:embeddedFontLst>
    <p:embeddedFont>
      <p:font typeface="Montserrat"/>
      <p:regular r:id="rId51"/>
      <p:bold r:id="rId52"/>
      <p:italic r:id="rId53"/>
      <p:boldItalic r:id="rId54"/>
    </p:embeddedFont>
    <p:embeddedFont>
      <p:font typeface="Lato"/>
      <p:regular r:id="rId55"/>
      <p:bold r:id="rId56"/>
      <p:italic r:id="rId57"/>
      <p:boldItalic r:id="rId5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Montserrat-regular.fntdata"/><Relationship Id="rId50" Type="http://schemas.openxmlformats.org/officeDocument/2006/relationships/slide" Target="slides/slide45.xml"/><Relationship Id="rId53" Type="http://schemas.openxmlformats.org/officeDocument/2006/relationships/font" Target="fonts/Montserrat-italic.fntdata"/><Relationship Id="rId52" Type="http://schemas.openxmlformats.org/officeDocument/2006/relationships/font" Target="fonts/Montserrat-bold.fntdata"/><Relationship Id="rId11" Type="http://schemas.openxmlformats.org/officeDocument/2006/relationships/slide" Target="slides/slide6.xml"/><Relationship Id="rId55" Type="http://schemas.openxmlformats.org/officeDocument/2006/relationships/font" Target="fonts/Lato-regular.fntdata"/><Relationship Id="rId10" Type="http://schemas.openxmlformats.org/officeDocument/2006/relationships/slide" Target="slides/slide5.xml"/><Relationship Id="rId54" Type="http://schemas.openxmlformats.org/officeDocument/2006/relationships/font" Target="fonts/Montserrat-boldItalic.fntdata"/><Relationship Id="rId13" Type="http://schemas.openxmlformats.org/officeDocument/2006/relationships/slide" Target="slides/slide8.xml"/><Relationship Id="rId57" Type="http://schemas.openxmlformats.org/officeDocument/2006/relationships/font" Target="fonts/Lato-italic.fntdata"/><Relationship Id="rId12" Type="http://schemas.openxmlformats.org/officeDocument/2006/relationships/slide" Target="slides/slide7.xml"/><Relationship Id="rId56" Type="http://schemas.openxmlformats.org/officeDocument/2006/relationships/font" Target="fonts/Lato-bold.fntdata"/><Relationship Id="rId15" Type="http://schemas.openxmlformats.org/officeDocument/2006/relationships/slide" Target="slides/slide10.xml"/><Relationship Id="rId14" Type="http://schemas.openxmlformats.org/officeDocument/2006/relationships/slide" Target="slides/slide9.xml"/><Relationship Id="rId58" Type="http://schemas.openxmlformats.org/officeDocument/2006/relationships/font" Target="fonts/Lato-bold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2c911f7d4e5_1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2c911f7d4e5_1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2c91f308d81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2c91f308d81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2c911f7d4e5_1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2c911f7d4e5_1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2c911f7d4e5_1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2c911f7d4e5_1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2cb2ca4cfe7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2cb2ca4cfe7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2c863bad0c0_3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2c863bad0c0_3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2cb2ca4cfe7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2cb2ca4cfe7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2cb2ca4cfe7_1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2cb2ca4cfe7_1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2cba7a177fa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2cba7a177fa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2cb2ca4cfe7_1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2cb2ca4cfe7_1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2c863bad0c0_1_8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2c863bad0c0_1_8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2cb2ca4cfe7_1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2cb2ca4cfe7_1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2cb2ca4cfe7_1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2cb2ca4cfe7_1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2cb2ca4cfe7_1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2cb2ca4cfe7_1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2cbd2415234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2cbd2415234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2cba7a177fa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2cba7a177fa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2cba7a177fa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2cba7a177fa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2cbd241523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2cbd241523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2cbbf5b9fb7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2cbbf5b9fb7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2cbd2415234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2cbd2415234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2cbbf5b9fb7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2cbbf5b9fb7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2c863bad0c0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2c863bad0c0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2cbbf5b9fb7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2cbbf5b9fb7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2cbbf5b9fb7_2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2cbbf5b9fb7_2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2cb2ca4cfe7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2cb2ca4cfe7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2cc47576700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2cc47576700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Un gadget nel paradigma ROP è una piccola sequenza di istruzioni</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2cacf1e0b62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2cacf1e0b62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2c863bad0c0_3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2c863bad0c0_3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2cb9d4d0da6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2cb9d4d0da6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2cd1752105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9" name="Google Shape;379;g2cd1752105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2cb9d4d0da6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5" name="Google Shape;385;g2cb9d4d0da6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g2cd17521058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2" name="Google Shape;392;g2cd17521058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2c911f7d4e5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2c911f7d4e5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g2cd17521058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0" name="Google Shape;400;g2cd17521058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2cd70e83f19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7" name="Google Shape;407;g2cd70e83f19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sz="1300">
                <a:solidFill>
                  <a:schemeClr val="dk1"/>
                </a:solidFill>
                <a:latin typeface="Lato"/>
                <a:ea typeface="Lato"/>
                <a:cs typeface="Lato"/>
                <a:sym typeface="Lato"/>
              </a:rPr>
              <a:t>LFENCE non viene eseguito fino al completamento di tutte le istruzioni precedenti e che nessuna istruzione successiva inizia l'esecuzione fino al  completamento di LFENCE</a:t>
            </a:r>
            <a:endParaRPr>
              <a:solidFill>
                <a:schemeClr val="dk1"/>
              </a:solidFill>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g2cd17521058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4" name="Google Shape;414;g2cd17521058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g2cd17521058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1" name="Google Shape;421;g2cd17521058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g2cd17521058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8" name="Google Shape;428;g2cd17521058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g2cbbf5b9fb7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4" name="Google Shape;434;g2cbbf5b9fb7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2c911f7d4e5_1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2c911f7d4e5_1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2c911f7d4e5_1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2c911f7d4e5_1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2c863bad0c0_3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2c863bad0c0_3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2ca0f0fa996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2ca0f0fa996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2c96e07894f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2c96e07894f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3537150" y="1578400"/>
            <a:ext cx="5017500" cy="1578900"/>
          </a:xfrm>
          <a:prstGeom prst="rect">
            <a:avLst/>
          </a:prstGeom>
        </p:spPr>
        <p:txBody>
          <a:bodyPr anchorCtr="0" anchor="t" bIns="91425" lIns="91425" spcFirstLastPara="1" rIns="91425" wrap="square" tIns="91425">
            <a:norm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7" name="Google Shape;17;p2"/>
          <p:cNvSpPr txBox="1"/>
          <p:nvPr>
            <p:ph idx="1" type="subTitle"/>
          </p:nvPr>
        </p:nvSpPr>
        <p:spPr>
          <a:xfrm>
            <a:off x="5083950" y="3924925"/>
            <a:ext cx="34707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8" name="Google Shape;18;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5"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1"/>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1"/>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1"/>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1"/>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1"/>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1"/>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1"/>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1"/>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1"/>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1"/>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1"/>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1"/>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 name="Google Shape;125;p11"/>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rm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p:nvPr>
            <p:ph idx="1" type="body"/>
          </p:nvPr>
        </p:nvSpPr>
        <p:spPr>
          <a:xfrm>
            <a:off x="823850" y="2643124"/>
            <a:ext cx="4776000" cy="1218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27" name="Google Shape;12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8" name="Shape 128"/>
        <p:cNvGrpSpPr/>
        <p:nvPr/>
      </p:nvGrpSpPr>
      <p:grpSpPr>
        <a:xfrm>
          <a:off x="0" y="0"/>
          <a:ext cx="0" cy="0"/>
          <a:chOff x="0" y="0"/>
          <a:chExt cx="0" cy="0"/>
        </a:xfrm>
      </p:grpSpPr>
      <p:sp>
        <p:nvSpPr>
          <p:cNvPr id="129" name="Google Shape;12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 name="Google Shape;39;p3"/>
          <p:cNvSpPr txBox="1"/>
          <p:nvPr>
            <p:ph type="title"/>
          </p:nvPr>
        </p:nvSpPr>
        <p:spPr>
          <a:xfrm>
            <a:off x="823850" y="2053000"/>
            <a:ext cx="4587000" cy="11487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0" name="Google Shape;40;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6" name="Google Shape;46;p4"/>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47" name="Google Shape;47;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8"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3" name="Google Shape;53;p5"/>
          <p:cNvSpPr txBox="1"/>
          <p:nvPr>
            <p:ph idx="1" type="body"/>
          </p:nvPr>
        </p:nvSpPr>
        <p:spPr>
          <a:xfrm>
            <a:off x="1297500"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5"/>
          <p:cNvSpPr txBox="1"/>
          <p:nvPr>
            <p:ph idx="2" type="body"/>
          </p:nvPr>
        </p:nvSpPr>
        <p:spPr>
          <a:xfrm>
            <a:off x="4933221"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5" name="Google Shape;55;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6"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1" name="Google Shape;61;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2"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7"/>
          <p:cNvSpPr txBox="1"/>
          <p:nvPr>
            <p:ph type="title"/>
          </p:nvPr>
        </p:nvSpPr>
        <p:spPr>
          <a:xfrm>
            <a:off x="1297500" y="393750"/>
            <a:ext cx="3798900" cy="1493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7" name="Google Shape;67;p7"/>
          <p:cNvSpPr txBox="1"/>
          <p:nvPr>
            <p:ph idx="1" type="body"/>
          </p:nvPr>
        </p:nvSpPr>
        <p:spPr>
          <a:xfrm>
            <a:off x="1297500" y="1972550"/>
            <a:ext cx="3798900" cy="2415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8" name="Google Shape;68;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9"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8"/>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8"/>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8"/>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8"/>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8"/>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8"/>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8"/>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8"/>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 name="Google Shape;89;p8"/>
          <p:cNvSpPr txBox="1"/>
          <p:nvPr>
            <p:ph type="title"/>
          </p:nvPr>
        </p:nvSpPr>
        <p:spPr>
          <a:xfrm>
            <a:off x="823850" y="866775"/>
            <a:ext cx="4587000" cy="35211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0" name="Google Shape;90;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9"/>
          <p:cNvSpPr txBox="1"/>
          <p:nvPr>
            <p:ph type="title"/>
          </p:nvPr>
        </p:nvSpPr>
        <p:spPr>
          <a:xfrm>
            <a:off x="1297500" y="1658325"/>
            <a:ext cx="3036300" cy="17517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96" name="Google Shape;96;p9"/>
          <p:cNvSpPr txBox="1"/>
          <p:nvPr>
            <p:ph idx="1" type="subTitle"/>
          </p:nvPr>
        </p:nvSpPr>
        <p:spPr>
          <a:xfrm>
            <a:off x="1297500" y="3538000"/>
            <a:ext cx="30363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97" name="Google Shape;97;p9"/>
          <p:cNvSpPr txBox="1"/>
          <p:nvPr>
            <p:ph idx="2" type="body"/>
          </p:nvPr>
        </p:nvSpPr>
        <p:spPr>
          <a:xfrm>
            <a:off x="4648200" y="1696600"/>
            <a:ext cx="3676800" cy="234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8" name="Google Shape;98;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9"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0"/>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10"/>
          <p:cNvSpPr txBox="1"/>
          <p:nvPr>
            <p:ph idx="1" type="body"/>
          </p:nvPr>
        </p:nvSpPr>
        <p:spPr>
          <a:xfrm>
            <a:off x="812725" y="4305375"/>
            <a:ext cx="6936000" cy="523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04" name="Google Shape;104;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it"/>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17.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29.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1.png"/><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3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2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1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1.xml"/><Relationship Id="rId3" Type="http://schemas.openxmlformats.org/officeDocument/2006/relationships/image" Target="../media/image2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33.gi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2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22.png"/><Relationship Id="rId4" Type="http://schemas.openxmlformats.org/officeDocument/2006/relationships/image" Target="../media/image2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image" Target="../media/image16.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2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2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3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2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3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13.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8.png"/><Relationship Id="rId4" Type="http://schemas.openxmlformats.org/officeDocument/2006/relationships/image" Target="../media/image2.png"/><Relationship Id="rId5" Type="http://schemas.openxmlformats.org/officeDocument/2006/relationships/image" Target="../media/image1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13"/>
          <p:cNvSpPr txBox="1"/>
          <p:nvPr>
            <p:ph type="ctrTitle"/>
          </p:nvPr>
        </p:nvSpPr>
        <p:spPr>
          <a:xfrm>
            <a:off x="3537150" y="1578400"/>
            <a:ext cx="5017500" cy="15789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it" sz="5000"/>
              <a:t>Spectre</a:t>
            </a:r>
            <a:endParaRPr b="1" sz="5000"/>
          </a:p>
          <a:p>
            <a:pPr indent="0" lvl="0" marL="0" rtl="0" algn="l">
              <a:spcBef>
                <a:spcPts val="0"/>
              </a:spcBef>
              <a:spcAft>
                <a:spcPts val="0"/>
              </a:spcAft>
              <a:buNone/>
            </a:pPr>
            <a:r>
              <a:rPr b="1" lang="it" sz="2300"/>
              <a:t>CVE 2017-5715</a:t>
            </a:r>
            <a:endParaRPr b="1" sz="6000"/>
          </a:p>
          <a:p>
            <a:pPr indent="0" lvl="0" marL="0" rtl="0" algn="l">
              <a:spcBef>
                <a:spcPts val="0"/>
              </a:spcBef>
              <a:spcAft>
                <a:spcPts val="0"/>
              </a:spcAft>
              <a:buNone/>
            </a:pPr>
            <a:r>
              <a:t/>
            </a:r>
            <a:endParaRPr b="1" sz="5000"/>
          </a:p>
        </p:txBody>
      </p:sp>
      <p:sp>
        <p:nvSpPr>
          <p:cNvPr id="135" name="Google Shape;135;p13"/>
          <p:cNvSpPr txBox="1"/>
          <p:nvPr>
            <p:ph idx="1" type="subTitle"/>
          </p:nvPr>
        </p:nvSpPr>
        <p:spPr>
          <a:xfrm>
            <a:off x="6429625" y="4597775"/>
            <a:ext cx="2653800" cy="5061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it"/>
              <a:t>Luigi Gallo 0522501404</a:t>
            </a:r>
            <a:endParaRPr/>
          </a:p>
          <a:p>
            <a:pPr indent="0" lvl="0" marL="0" rtl="0" algn="l">
              <a:spcBef>
                <a:spcPts val="0"/>
              </a:spcBef>
              <a:spcAft>
                <a:spcPts val="0"/>
              </a:spcAft>
              <a:buNone/>
            </a:pPr>
            <a:r>
              <a:rPr lang="it"/>
              <a:t>Federica Pappalardo 0522501388</a:t>
            </a:r>
            <a:endParaRPr/>
          </a:p>
        </p:txBody>
      </p:sp>
      <p:sp>
        <p:nvSpPr>
          <p:cNvPr id="136" name="Google Shape;136;p13"/>
          <p:cNvSpPr txBox="1"/>
          <p:nvPr/>
        </p:nvSpPr>
        <p:spPr>
          <a:xfrm>
            <a:off x="53950" y="4635975"/>
            <a:ext cx="3323100" cy="64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t" sz="1300">
                <a:solidFill>
                  <a:schemeClr val="lt1"/>
                </a:solidFill>
                <a:latin typeface="Lato"/>
                <a:ea typeface="Lato"/>
                <a:cs typeface="Lato"/>
                <a:sym typeface="Lato"/>
              </a:rPr>
              <a:t>Programmazione Sicura 2023/2024</a:t>
            </a:r>
            <a:endParaRPr sz="1300">
              <a:solidFill>
                <a:schemeClr val="lt1"/>
              </a:solidFill>
              <a:latin typeface="Lato"/>
              <a:ea typeface="Lato"/>
              <a:cs typeface="Lato"/>
              <a:sym typeface="La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22"/>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it"/>
              <a:t>Branch Prediction</a:t>
            </a:r>
            <a:endParaRPr b="1"/>
          </a:p>
        </p:txBody>
      </p:sp>
      <p:sp>
        <p:nvSpPr>
          <p:cNvPr id="199" name="Google Shape;199;p22"/>
          <p:cNvSpPr txBox="1"/>
          <p:nvPr/>
        </p:nvSpPr>
        <p:spPr>
          <a:xfrm>
            <a:off x="807000" y="1460550"/>
            <a:ext cx="7530000" cy="222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t" sz="1500">
                <a:solidFill>
                  <a:schemeClr val="lt1"/>
                </a:solidFill>
              </a:rPr>
              <a:t>La branch prediction è una tecnica utilizzata dalla CPU per prevedere l'esito di un'operazione condizionale, in modo da ottimizzare l'esecuzione del flusso di istruzioni.</a:t>
            </a:r>
            <a:endParaRPr sz="1500">
              <a:solidFill>
                <a:schemeClr val="lt1"/>
              </a:solidFill>
            </a:endParaRPr>
          </a:p>
          <a:p>
            <a:pPr indent="0" lvl="0" marL="0" rtl="0" algn="l">
              <a:spcBef>
                <a:spcPts val="0"/>
              </a:spcBef>
              <a:spcAft>
                <a:spcPts val="0"/>
              </a:spcAft>
              <a:buNone/>
            </a:pPr>
            <a:r>
              <a:t/>
            </a:r>
            <a:endParaRPr sz="1500">
              <a:solidFill>
                <a:srgbClr val="E3E3E3"/>
              </a:solidFill>
              <a:highlight>
                <a:srgbClr val="131314"/>
              </a:highlight>
            </a:endParaRPr>
          </a:p>
        </p:txBody>
      </p:sp>
      <p:pic>
        <p:nvPicPr>
          <p:cNvPr id="200" name="Google Shape;200;p22"/>
          <p:cNvPicPr preferRelativeResize="0"/>
          <p:nvPr/>
        </p:nvPicPr>
        <p:blipFill>
          <a:blip r:embed="rId3">
            <a:alphaModFix/>
          </a:blip>
          <a:stretch>
            <a:fillRect/>
          </a:stretch>
        </p:blipFill>
        <p:spPr>
          <a:xfrm>
            <a:off x="199625" y="2482425"/>
            <a:ext cx="4167000" cy="2222400"/>
          </a:xfrm>
          <a:prstGeom prst="rect">
            <a:avLst/>
          </a:prstGeom>
          <a:noFill/>
          <a:ln>
            <a:noFill/>
          </a:ln>
        </p:spPr>
      </p:pic>
      <p:pic>
        <p:nvPicPr>
          <p:cNvPr id="201" name="Google Shape;201;p22"/>
          <p:cNvPicPr preferRelativeResize="0"/>
          <p:nvPr/>
        </p:nvPicPr>
        <p:blipFill>
          <a:blip r:embed="rId4">
            <a:alphaModFix/>
          </a:blip>
          <a:stretch>
            <a:fillRect/>
          </a:stretch>
        </p:blipFill>
        <p:spPr>
          <a:xfrm>
            <a:off x="4765347" y="2482425"/>
            <a:ext cx="4167004" cy="22224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23"/>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it"/>
              <a:t>Speculative Execution</a:t>
            </a:r>
            <a:endParaRPr b="1"/>
          </a:p>
        </p:txBody>
      </p:sp>
      <p:sp>
        <p:nvSpPr>
          <p:cNvPr id="207" name="Google Shape;207;p23"/>
          <p:cNvSpPr txBox="1"/>
          <p:nvPr/>
        </p:nvSpPr>
        <p:spPr>
          <a:xfrm>
            <a:off x="1049875" y="1307850"/>
            <a:ext cx="6879300" cy="1508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sz="1500">
                <a:solidFill>
                  <a:schemeClr val="lt1"/>
                </a:solidFill>
              </a:rPr>
              <a:t>La speculative execution, che si basa sulla branch prediction, è ampiamente utilizzata per aumentare le prestazioni e implica che la CPU indovini le probabili direzioni d'esecuzione future ed esegua prematuramente le istruzioni su questi percorsi.</a:t>
            </a:r>
            <a:endParaRPr sz="1500">
              <a:solidFill>
                <a:schemeClr val="lt1"/>
              </a:solidFill>
            </a:endParaRPr>
          </a:p>
          <a:p>
            <a:pPr indent="0" lvl="0" marL="0" rtl="0" algn="l">
              <a:spcBef>
                <a:spcPts val="0"/>
              </a:spcBef>
              <a:spcAft>
                <a:spcPts val="0"/>
              </a:spcAft>
              <a:buNone/>
            </a:pPr>
            <a:r>
              <a:t/>
            </a:r>
            <a:endParaRPr sz="1300">
              <a:solidFill>
                <a:schemeClr val="lt1"/>
              </a:solidFill>
              <a:latin typeface="Lato"/>
              <a:ea typeface="Lato"/>
              <a:cs typeface="Lato"/>
              <a:sym typeface="Lato"/>
            </a:endParaRPr>
          </a:p>
          <a:p>
            <a:pPr indent="0" lvl="0" marL="0" rtl="0" algn="l">
              <a:spcBef>
                <a:spcPts val="0"/>
              </a:spcBef>
              <a:spcAft>
                <a:spcPts val="0"/>
              </a:spcAft>
              <a:buNone/>
            </a:pPr>
            <a:r>
              <a:t/>
            </a:r>
            <a:endParaRPr sz="1300">
              <a:solidFill>
                <a:schemeClr val="lt1"/>
              </a:solidFill>
              <a:latin typeface="Lato"/>
              <a:ea typeface="Lato"/>
              <a:cs typeface="Lato"/>
              <a:sym typeface="Lato"/>
            </a:endParaRPr>
          </a:p>
        </p:txBody>
      </p:sp>
      <p:pic>
        <p:nvPicPr>
          <p:cNvPr id="208" name="Google Shape;208;p23"/>
          <p:cNvPicPr preferRelativeResize="0"/>
          <p:nvPr/>
        </p:nvPicPr>
        <p:blipFill>
          <a:blip r:embed="rId3">
            <a:alphaModFix/>
          </a:blip>
          <a:stretch>
            <a:fillRect/>
          </a:stretch>
        </p:blipFill>
        <p:spPr>
          <a:xfrm>
            <a:off x="3630075" y="2571750"/>
            <a:ext cx="1883825" cy="21978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2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it"/>
              <a:t>Un esempio pratico</a:t>
            </a:r>
            <a:endParaRPr b="1"/>
          </a:p>
        </p:txBody>
      </p:sp>
      <p:sp>
        <p:nvSpPr>
          <p:cNvPr id="214" name="Google Shape;214;p24"/>
          <p:cNvSpPr txBox="1"/>
          <p:nvPr/>
        </p:nvSpPr>
        <p:spPr>
          <a:xfrm>
            <a:off x="753525" y="1358900"/>
            <a:ext cx="7530000" cy="222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t" sz="1500">
                <a:solidFill>
                  <a:schemeClr val="lt1"/>
                </a:solidFill>
              </a:rPr>
              <a:t>La CPU si comporta come un turista che non sa quale strada prendere ad un bivio;</a:t>
            </a:r>
            <a:endParaRPr sz="1500">
              <a:solidFill>
                <a:schemeClr val="lt1"/>
              </a:solidFill>
            </a:endParaRPr>
          </a:p>
          <a:p>
            <a:pPr indent="0" lvl="0" marL="0" rtl="0" algn="l">
              <a:spcBef>
                <a:spcPts val="0"/>
              </a:spcBef>
              <a:spcAft>
                <a:spcPts val="0"/>
              </a:spcAft>
              <a:buNone/>
            </a:pPr>
            <a:r>
              <a:rPr lang="it" sz="1500">
                <a:solidFill>
                  <a:schemeClr val="lt1"/>
                </a:solidFill>
              </a:rPr>
              <a:t> </a:t>
            </a:r>
            <a:endParaRPr sz="1500">
              <a:solidFill>
                <a:schemeClr val="lt1"/>
              </a:solidFill>
            </a:endParaRPr>
          </a:p>
          <a:p>
            <a:pPr indent="-323850" lvl="0" marL="457200" rtl="0" algn="l">
              <a:spcBef>
                <a:spcPts val="0"/>
              </a:spcBef>
              <a:spcAft>
                <a:spcPts val="0"/>
              </a:spcAft>
              <a:buClr>
                <a:schemeClr val="lt1"/>
              </a:buClr>
              <a:buSzPts val="1500"/>
              <a:buAutoNum type="arabicPeriod"/>
            </a:pPr>
            <a:r>
              <a:rPr lang="it" sz="1500">
                <a:solidFill>
                  <a:schemeClr val="lt1"/>
                </a:solidFill>
              </a:rPr>
              <a:t>Mentre consulta la cartina, imbocca una strada sperando nell’intuito.</a:t>
            </a:r>
            <a:endParaRPr sz="1500">
              <a:solidFill>
                <a:schemeClr val="lt1"/>
              </a:solidFill>
            </a:endParaRPr>
          </a:p>
          <a:p>
            <a:pPr indent="-323850" lvl="0" marL="457200" rtl="0" algn="l">
              <a:spcBef>
                <a:spcPts val="0"/>
              </a:spcBef>
              <a:spcAft>
                <a:spcPts val="0"/>
              </a:spcAft>
              <a:buClr>
                <a:schemeClr val="lt1"/>
              </a:buClr>
              <a:buSzPts val="1500"/>
              <a:buAutoNum type="arabicPeriod"/>
            </a:pPr>
            <a:r>
              <a:rPr lang="it" sz="1500">
                <a:solidFill>
                  <a:schemeClr val="lt1"/>
                </a:solidFill>
              </a:rPr>
              <a:t>Se indovina ha evitato di fermarsi al bivio e perdere tempo.</a:t>
            </a:r>
            <a:endParaRPr sz="1500">
              <a:solidFill>
                <a:schemeClr val="lt1"/>
              </a:solidFill>
            </a:endParaRPr>
          </a:p>
          <a:p>
            <a:pPr indent="-323850" lvl="0" marL="457200" rtl="0" algn="l">
              <a:spcBef>
                <a:spcPts val="0"/>
              </a:spcBef>
              <a:spcAft>
                <a:spcPts val="0"/>
              </a:spcAft>
              <a:buClr>
                <a:schemeClr val="lt1"/>
              </a:buClr>
              <a:buSzPts val="1500"/>
              <a:buAutoNum type="arabicPeriod"/>
            </a:pPr>
            <a:r>
              <a:rPr lang="it" sz="1500">
                <a:solidFill>
                  <a:schemeClr val="lt1"/>
                </a:solidFill>
              </a:rPr>
              <a:t>In caso contrario, si configurerebbe un ritorno al punto di origine.</a:t>
            </a:r>
            <a:endParaRPr sz="1500">
              <a:solidFill>
                <a:schemeClr val="lt1"/>
              </a:solidFill>
            </a:endParaRPr>
          </a:p>
          <a:p>
            <a:pPr indent="0" lvl="0" marL="0" rtl="0" algn="l">
              <a:spcBef>
                <a:spcPts val="0"/>
              </a:spcBef>
              <a:spcAft>
                <a:spcPts val="0"/>
              </a:spcAft>
              <a:buNone/>
            </a:pPr>
            <a:r>
              <a:t/>
            </a:r>
            <a:endParaRPr sz="1500">
              <a:solidFill>
                <a:srgbClr val="E3E3E3"/>
              </a:solidFill>
              <a:highlight>
                <a:srgbClr val="131314"/>
              </a:highlight>
            </a:endParaRPr>
          </a:p>
          <a:p>
            <a:pPr indent="0" lvl="0" marL="0" rtl="0" algn="l">
              <a:spcBef>
                <a:spcPts val="0"/>
              </a:spcBef>
              <a:spcAft>
                <a:spcPts val="0"/>
              </a:spcAft>
              <a:buNone/>
            </a:pPr>
            <a:r>
              <a:t/>
            </a:r>
            <a:endParaRPr sz="1600">
              <a:solidFill>
                <a:schemeClr val="lt1"/>
              </a:solidFill>
              <a:latin typeface="Lato"/>
              <a:ea typeface="Lato"/>
              <a:cs typeface="Lato"/>
              <a:sym typeface="Lato"/>
            </a:endParaRPr>
          </a:p>
        </p:txBody>
      </p:sp>
      <p:pic>
        <p:nvPicPr>
          <p:cNvPr id="215" name="Google Shape;215;p24"/>
          <p:cNvPicPr preferRelativeResize="0"/>
          <p:nvPr/>
        </p:nvPicPr>
        <p:blipFill>
          <a:blip r:embed="rId3">
            <a:alphaModFix/>
          </a:blip>
          <a:stretch>
            <a:fillRect/>
          </a:stretch>
        </p:blipFill>
        <p:spPr>
          <a:xfrm>
            <a:off x="2613975" y="2743175"/>
            <a:ext cx="3809075" cy="214259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25"/>
          <p:cNvSpPr txBox="1"/>
          <p:nvPr>
            <p:ph type="ctrTitle"/>
          </p:nvPr>
        </p:nvSpPr>
        <p:spPr>
          <a:xfrm>
            <a:off x="3537150" y="1578400"/>
            <a:ext cx="5017500" cy="157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it"/>
              <a:t>Side-Channel Attacks</a:t>
            </a:r>
            <a:endParaRPr b="1"/>
          </a:p>
        </p:txBody>
      </p:sp>
      <p:sp>
        <p:nvSpPr>
          <p:cNvPr id="221" name="Google Shape;221;p25"/>
          <p:cNvSpPr txBox="1"/>
          <p:nvPr>
            <p:ph idx="1" type="subTitle"/>
          </p:nvPr>
        </p:nvSpPr>
        <p:spPr>
          <a:xfrm>
            <a:off x="5083950" y="3924925"/>
            <a:ext cx="3470700" cy="506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2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it"/>
              <a:t>Side-Channel Attacks</a:t>
            </a:r>
            <a:endParaRPr b="1"/>
          </a:p>
        </p:txBody>
      </p:sp>
      <p:sp>
        <p:nvSpPr>
          <p:cNvPr id="227" name="Google Shape;227;p26"/>
          <p:cNvSpPr txBox="1"/>
          <p:nvPr>
            <p:ph idx="1" type="body"/>
          </p:nvPr>
        </p:nvSpPr>
        <p:spPr>
          <a:xfrm>
            <a:off x="1297500" y="91160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sz="1500">
                <a:latin typeface="Arial"/>
                <a:ea typeface="Arial"/>
                <a:cs typeface="Arial"/>
                <a:sym typeface="Arial"/>
              </a:rPr>
              <a:t>Gli attacchi side channel, noti anche come attacchi a canali laterali, sono una tipologia di attacco che sfruttano fughe non intenzionali di informazioni riguardanti il consumo di energia, il tempo di esecuzione o le radiazioni elettromagnetiche per compromettere la sicurezza di un dispositivo o del codice utilizzato.</a:t>
            </a:r>
            <a:endParaRPr sz="1500">
              <a:latin typeface="Arial"/>
              <a:ea typeface="Arial"/>
              <a:cs typeface="Arial"/>
              <a:sym typeface="Arial"/>
            </a:endParaRPr>
          </a:p>
          <a:p>
            <a:pPr indent="0" lvl="0" marL="0" rtl="0" algn="l">
              <a:spcBef>
                <a:spcPts val="1200"/>
              </a:spcBef>
              <a:spcAft>
                <a:spcPts val="1200"/>
              </a:spcAft>
              <a:buNone/>
            </a:pPr>
            <a:r>
              <a:t/>
            </a:r>
            <a:endParaRPr/>
          </a:p>
        </p:txBody>
      </p:sp>
      <p:pic>
        <p:nvPicPr>
          <p:cNvPr id="228" name="Google Shape;228;p26"/>
          <p:cNvPicPr preferRelativeResize="0"/>
          <p:nvPr/>
        </p:nvPicPr>
        <p:blipFill>
          <a:blip r:embed="rId3">
            <a:alphaModFix/>
          </a:blip>
          <a:stretch>
            <a:fillRect/>
          </a:stretch>
        </p:blipFill>
        <p:spPr>
          <a:xfrm>
            <a:off x="2560325" y="2392325"/>
            <a:ext cx="4023350" cy="22815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27"/>
          <p:cNvSpPr txBox="1"/>
          <p:nvPr>
            <p:ph type="ctrTitle"/>
          </p:nvPr>
        </p:nvSpPr>
        <p:spPr>
          <a:xfrm>
            <a:off x="3537150" y="1578400"/>
            <a:ext cx="5017500" cy="157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it"/>
              <a:t>Spectre</a:t>
            </a:r>
            <a:endParaRPr b="1"/>
          </a:p>
        </p:txBody>
      </p:sp>
      <p:sp>
        <p:nvSpPr>
          <p:cNvPr id="234" name="Google Shape;234;p27"/>
          <p:cNvSpPr txBox="1"/>
          <p:nvPr>
            <p:ph idx="1" type="subTitle"/>
          </p:nvPr>
        </p:nvSpPr>
        <p:spPr>
          <a:xfrm>
            <a:off x="5083950" y="3924925"/>
            <a:ext cx="3470700" cy="506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28"/>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it" sz="3600"/>
              <a:t>Sfruttamento rami condizionali</a:t>
            </a:r>
            <a:endParaRPr b="1" sz="3600"/>
          </a:p>
          <a:p>
            <a:pPr indent="0" lvl="0" marL="0" rtl="0" algn="l">
              <a:spcBef>
                <a:spcPts val="0"/>
              </a:spcBef>
              <a:spcAft>
                <a:spcPts val="0"/>
              </a:spcAft>
              <a:buNone/>
            </a:pPr>
            <a:r>
              <a:t/>
            </a:r>
            <a:endParaRPr b="1"/>
          </a:p>
        </p:txBody>
      </p:sp>
      <p:sp>
        <p:nvSpPr>
          <p:cNvPr id="240" name="Google Shape;240;p28"/>
          <p:cNvSpPr txBox="1"/>
          <p:nvPr>
            <p:ph idx="1" type="subTitle"/>
          </p:nvPr>
        </p:nvSpPr>
        <p:spPr>
          <a:xfrm>
            <a:off x="5083950" y="3924925"/>
            <a:ext cx="3470700" cy="506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2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it"/>
              <a:t>Sfruttamento rami condizionali</a:t>
            </a:r>
            <a:endParaRPr b="1"/>
          </a:p>
          <a:p>
            <a:pPr indent="0" lvl="0" marL="0" rtl="0" algn="l">
              <a:spcBef>
                <a:spcPts val="0"/>
              </a:spcBef>
              <a:spcAft>
                <a:spcPts val="0"/>
              </a:spcAft>
              <a:buNone/>
            </a:pPr>
            <a:r>
              <a:t/>
            </a:r>
            <a:endParaRPr b="1"/>
          </a:p>
        </p:txBody>
      </p:sp>
      <p:sp>
        <p:nvSpPr>
          <p:cNvPr id="246" name="Google Shape;246;p29"/>
          <p:cNvSpPr txBox="1"/>
          <p:nvPr>
            <p:ph idx="1" type="body"/>
          </p:nvPr>
        </p:nvSpPr>
        <p:spPr>
          <a:xfrm>
            <a:off x="1218000" y="1117325"/>
            <a:ext cx="7118400" cy="1786800"/>
          </a:xfrm>
          <a:prstGeom prst="rect">
            <a:avLst/>
          </a:prstGeom>
        </p:spPr>
        <p:txBody>
          <a:bodyPr anchorCtr="0" anchor="t" bIns="91425" lIns="91425" spcFirstLastPara="1" rIns="91425" wrap="square" tIns="91425">
            <a:normAutofit fontScale="25000"/>
          </a:bodyPr>
          <a:lstStyle/>
          <a:p>
            <a:pPr indent="0" lvl="0" marL="0" rtl="0" algn="l">
              <a:spcBef>
                <a:spcPts val="0"/>
              </a:spcBef>
              <a:spcAft>
                <a:spcPts val="0"/>
              </a:spcAft>
              <a:buNone/>
            </a:pPr>
            <a:r>
              <a:rPr lang="it" sz="6000">
                <a:latin typeface="Arial"/>
                <a:ea typeface="Arial"/>
                <a:cs typeface="Arial"/>
                <a:sym typeface="Arial"/>
              </a:rPr>
              <a:t>In questa sezione, dimostriamo come la previsione errata del ramo condizionale può essere sfruttata da un utente malintenzionato per leggere memoria arbitraria da un altro contesto.</a:t>
            </a:r>
            <a:endParaRPr sz="6000">
              <a:latin typeface="Arial"/>
              <a:ea typeface="Arial"/>
              <a:cs typeface="Arial"/>
              <a:sym typeface="Arial"/>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pic>
        <p:nvPicPr>
          <p:cNvPr id="247" name="Google Shape;247;p29"/>
          <p:cNvPicPr preferRelativeResize="0"/>
          <p:nvPr/>
        </p:nvPicPr>
        <p:blipFill>
          <a:blip r:embed="rId3">
            <a:alphaModFix/>
          </a:blip>
          <a:stretch>
            <a:fillRect/>
          </a:stretch>
        </p:blipFill>
        <p:spPr>
          <a:xfrm>
            <a:off x="2011762" y="2167375"/>
            <a:ext cx="5530876" cy="26162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30"/>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it" sz="3600"/>
              <a:t>Una possibile implementazione in linguaggio C</a:t>
            </a:r>
            <a:endParaRPr b="1" sz="3600"/>
          </a:p>
          <a:p>
            <a:pPr indent="0" lvl="0" marL="0" rtl="0" algn="l">
              <a:spcBef>
                <a:spcPts val="0"/>
              </a:spcBef>
              <a:spcAft>
                <a:spcPts val="0"/>
              </a:spcAft>
              <a:buNone/>
            </a:pPr>
            <a:r>
              <a:t/>
            </a:r>
            <a:endParaRPr b="1"/>
          </a:p>
        </p:txBody>
      </p:sp>
      <p:sp>
        <p:nvSpPr>
          <p:cNvPr id="253" name="Google Shape;253;p30"/>
          <p:cNvSpPr txBox="1"/>
          <p:nvPr>
            <p:ph idx="1" type="subTitle"/>
          </p:nvPr>
        </p:nvSpPr>
        <p:spPr>
          <a:xfrm>
            <a:off x="5083950" y="3924925"/>
            <a:ext cx="3470700" cy="506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31"/>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it"/>
              <a:t>Import</a:t>
            </a:r>
            <a:endParaRPr b="1"/>
          </a:p>
          <a:p>
            <a:pPr indent="0" lvl="0" marL="0" rtl="0" algn="l">
              <a:spcBef>
                <a:spcPts val="0"/>
              </a:spcBef>
              <a:spcAft>
                <a:spcPts val="0"/>
              </a:spcAft>
              <a:buNone/>
            </a:pPr>
            <a:r>
              <a:t/>
            </a:r>
            <a:endParaRPr b="1"/>
          </a:p>
        </p:txBody>
      </p:sp>
      <p:sp>
        <p:nvSpPr>
          <p:cNvPr id="259" name="Google Shape;259;p31"/>
          <p:cNvSpPr txBox="1"/>
          <p:nvPr>
            <p:ph idx="1" type="body"/>
          </p:nvPr>
        </p:nvSpPr>
        <p:spPr>
          <a:xfrm>
            <a:off x="1257750" y="1307850"/>
            <a:ext cx="7118400" cy="1786800"/>
          </a:xfrm>
          <a:prstGeom prst="rect">
            <a:avLst/>
          </a:prstGeom>
        </p:spPr>
        <p:txBody>
          <a:bodyPr anchorCtr="0" anchor="t" bIns="91425" lIns="91425" spcFirstLastPara="1" rIns="91425" wrap="square" tIns="91425">
            <a:normAutofit fontScale="32500" lnSpcReduction="10000"/>
          </a:bodyPr>
          <a:lstStyle/>
          <a:p>
            <a:pPr indent="0" lvl="0" marL="0" rtl="0" algn="l">
              <a:spcBef>
                <a:spcPts val="0"/>
              </a:spcBef>
              <a:spcAft>
                <a:spcPts val="0"/>
              </a:spcAft>
              <a:buNone/>
            </a:pPr>
            <a:r>
              <a:rPr lang="it" sz="6000">
                <a:latin typeface="Arial"/>
                <a:ea typeface="Arial"/>
                <a:cs typeface="Arial"/>
                <a:sym typeface="Arial"/>
              </a:rPr>
              <a:t>La prima sezione del codice include le librerie necessarie per le funzioni standard C, le funzioni intrinseche del compilatore e le ottimizzazioni specifiche del compilatore.</a:t>
            </a:r>
            <a:endParaRPr sz="6000">
              <a:latin typeface="Arial"/>
              <a:ea typeface="Arial"/>
              <a:cs typeface="Arial"/>
              <a:sym typeface="Arial"/>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pic>
        <p:nvPicPr>
          <p:cNvPr id="260" name="Google Shape;260;p31"/>
          <p:cNvPicPr preferRelativeResize="0"/>
          <p:nvPr/>
        </p:nvPicPr>
        <p:blipFill>
          <a:blip r:embed="rId3">
            <a:alphaModFix/>
          </a:blip>
          <a:stretch>
            <a:fillRect/>
          </a:stretch>
        </p:blipFill>
        <p:spPr>
          <a:xfrm>
            <a:off x="2140845" y="2283075"/>
            <a:ext cx="5352224" cy="3021276"/>
          </a:xfrm>
          <a:prstGeom prst="rect">
            <a:avLst/>
          </a:prstGeom>
          <a:noFill/>
          <a:ln>
            <a:noFill/>
          </a:ln>
        </p:spPr>
      </p:pic>
      <p:pic>
        <p:nvPicPr>
          <p:cNvPr id="261" name="Google Shape;261;p31"/>
          <p:cNvPicPr preferRelativeResize="0"/>
          <p:nvPr/>
        </p:nvPicPr>
        <p:blipFill>
          <a:blip r:embed="rId4">
            <a:alphaModFix/>
          </a:blip>
          <a:stretch>
            <a:fillRect/>
          </a:stretch>
        </p:blipFill>
        <p:spPr>
          <a:xfrm>
            <a:off x="7795652" y="127000"/>
            <a:ext cx="1242525" cy="12425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1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it" sz="3100"/>
              <a:t>Indice:</a:t>
            </a:r>
            <a:endParaRPr b="1" sz="3100"/>
          </a:p>
        </p:txBody>
      </p:sp>
      <p:sp>
        <p:nvSpPr>
          <p:cNvPr id="142" name="Google Shape;142;p14"/>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387350" lvl="0" marL="457200" rtl="0" algn="l">
              <a:spcBef>
                <a:spcPts val="0"/>
              </a:spcBef>
              <a:spcAft>
                <a:spcPts val="0"/>
              </a:spcAft>
              <a:buSzPts val="2500"/>
              <a:buFont typeface="Arial"/>
              <a:buAutoNum type="arabicPeriod"/>
            </a:pPr>
            <a:r>
              <a:rPr lang="it" sz="2500">
                <a:latin typeface="Arial"/>
                <a:ea typeface="Arial"/>
                <a:cs typeface="Arial"/>
                <a:sym typeface="Arial"/>
              </a:rPr>
              <a:t>Introduzione</a:t>
            </a:r>
            <a:endParaRPr sz="2500">
              <a:latin typeface="Arial"/>
              <a:ea typeface="Arial"/>
              <a:cs typeface="Arial"/>
              <a:sym typeface="Arial"/>
            </a:endParaRPr>
          </a:p>
          <a:p>
            <a:pPr indent="-387350" lvl="0" marL="457200" rtl="0" algn="l">
              <a:spcBef>
                <a:spcPts val="0"/>
              </a:spcBef>
              <a:spcAft>
                <a:spcPts val="0"/>
              </a:spcAft>
              <a:buSzPts val="2500"/>
              <a:buFont typeface="Arial"/>
              <a:buAutoNum type="arabicPeriod"/>
            </a:pPr>
            <a:r>
              <a:rPr lang="it" sz="2500">
                <a:latin typeface="Arial"/>
                <a:ea typeface="Arial"/>
                <a:cs typeface="Arial"/>
                <a:sym typeface="Arial"/>
              </a:rPr>
              <a:t>Branch Prediction &amp; Speculative Execution</a:t>
            </a:r>
            <a:endParaRPr sz="2500">
              <a:latin typeface="Arial"/>
              <a:ea typeface="Arial"/>
              <a:cs typeface="Arial"/>
              <a:sym typeface="Arial"/>
            </a:endParaRPr>
          </a:p>
          <a:p>
            <a:pPr indent="-387350" lvl="0" marL="457200" rtl="0" algn="l">
              <a:spcBef>
                <a:spcPts val="0"/>
              </a:spcBef>
              <a:spcAft>
                <a:spcPts val="0"/>
              </a:spcAft>
              <a:buSzPts val="2500"/>
              <a:buFont typeface="Arial"/>
              <a:buAutoNum type="arabicPeriod"/>
            </a:pPr>
            <a:r>
              <a:rPr lang="it" sz="2500">
                <a:latin typeface="Arial"/>
                <a:ea typeface="Arial"/>
                <a:cs typeface="Arial"/>
                <a:sym typeface="Arial"/>
              </a:rPr>
              <a:t>Side-Channel Attacks</a:t>
            </a:r>
            <a:endParaRPr sz="2500">
              <a:latin typeface="Arial"/>
              <a:ea typeface="Arial"/>
              <a:cs typeface="Arial"/>
              <a:sym typeface="Arial"/>
            </a:endParaRPr>
          </a:p>
          <a:p>
            <a:pPr indent="-387350" lvl="0" marL="457200" rtl="0" algn="l">
              <a:spcBef>
                <a:spcPts val="0"/>
              </a:spcBef>
              <a:spcAft>
                <a:spcPts val="0"/>
              </a:spcAft>
              <a:buSzPts val="2500"/>
              <a:buFont typeface="Arial"/>
              <a:buAutoNum type="arabicPeriod"/>
            </a:pPr>
            <a:r>
              <a:rPr lang="it" sz="2500">
                <a:latin typeface="Arial"/>
                <a:ea typeface="Arial"/>
                <a:cs typeface="Arial"/>
                <a:sym typeface="Arial"/>
              </a:rPr>
              <a:t>Spectre</a:t>
            </a:r>
            <a:endParaRPr sz="2500">
              <a:latin typeface="Arial"/>
              <a:ea typeface="Arial"/>
              <a:cs typeface="Arial"/>
              <a:sym typeface="Arial"/>
            </a:endParaRPr>
          </a:p>
          <a:p>
            <a:pPr indent="-387350" lvl="0" marL="457200" rtl="0" algn="l">
              <a:spcBef>
                <a:spcPts val="0"/>
              </a:spcBef>
              <a:spcAft>
                <a:spcPts val="0"/>
              </a:spcAft>
              <a:buSzPts val="2500"/>
              <a:buFont typeface="Arial"/>
              <a:buAutoNum type="arabicPeriod"/>
            </a:pPr>
            <a:r>
              <a:rPr lang="it" sz="2500">
                <a:latin typeface="Arial"/>
                <a:ea typeface="Arial"/>
                <a:cs typeface="Arial"/>
                <a:sym typeface="Arial"/>
              </a:rPr>
              <a:t>Altre Varianti</a:t>
            </a:r>
            <a:endParaRPr sz="2500">
              <a:latin typeface="Arial"/>
              <a:ea typeface="Arial"/>
              <a:cs typeface="Arial"/>
              <a:sym typeface="Arial"/>
            </a:endParaRPr>
          </a:p>
          <a:p>
            <a:pPr indent="-387350" lvl="0" marL="457200" rtl="0" algn="l">
              <a:spcBef>
                <a:spcPts val="0"/>
              </a:spcBef>
              <a:spcAft>
                <a:spcPts val="0"/>
              </a:spcAft>
              <a:buSzPts val="2500"/>
              <a:buFont typeface="Arial"/>
              <a:buAutoNum type="arabicPeriod"/>
            </a:pPr>
            <a:r>
              <a:rPr lang="it" sz="2500">
                <a:latin typeface="Arial"/>
                <a:ea typeface="Arial"/>
                <a:cs typeface="Arial"/>
                <a:sym typeface="Arial"/>
              </a:rPr>
              <a:t>Mitigazioni e Fix</a:t>
            </a:r>
            <a:endParaRPr sz="2500">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32"/>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it"/>
              <a:t>Memoria Condivisa</a:t>
            </a:r>
            <a:endParaRPr b="1"/>
          </a:p>
          <a:p>
            <a:pPr indent="0" lvl="0" marL="0" rtl="0" algn="l">
              <a:spcBef>
                <a:spcPts val="0"/>
              </a:spcBef>
              <a:spcAft>
                <a:spcPts val="0"/>
              </a:spcAft>
              <a:buNone/>
            </a:pPr>
            <a:r>
              <a:t/>
            </a:r>
            <a:endParaRPr b="1"/>
          </a:p>
        </p:txBody>
      </p:sp>
      <p:sp>
        <p:nvSpPr>
          <p:cNvPr id="267" name="Google Shape;267;p32"/>
          <p:cNvSpPr txBox="1"/>
          <p:nvPr>
            <p:ph idx="1" type="body"/>
          </p:nvPr>
        </p:nvSpPr>
        <p:spPr>
          <a:xfrm>
            <a:off x="1218000" y="1117325"/>
            <a:ext cx="7118400" cy="1786800"/>
          </a:xfrm>
          <a:prstGeom prst="rect">
            <a:avLst/>
          </a:prstGeom>
        </p:spPr>
        <p:txBody>
          <a:bodyPr anchorCtr="0" anchor="t" bIns="91425" lIns="91425" spcFirstLastPara="1" rIns="91425" wrap="square" tIns="91425">
            <a:normAutofit fontScale="25000" lnSpcReduction="20000"/>
          </a:bodyPr>
          <a:lstStyle/>
          <a:p>
            <a:pPr indent="-323850" lvl="0" marL="457200" rtl="0" algn="l">
              <a:spcBef>
                <a:spcPts val="0"/>
              </a:spcBef>
              <a:spcAft>
                <a:spcPts val="0"/>
              </a:spcAft>
              <a:buSzPct val="100000"/>
              <a:buFont typeface="Arial"/>
              <a:buChar char="●"/>
            </a:pPr>
            <a:r>
              <a:rPr i="1" lang="it" sz="6000">
                <a:latin typeface="Arial"/>
                <a:ea typeface="Arial"/>
                <a:cs typeface="Arial"/>
                <a:sym typeface="Arial"/>
              </a:rPr>
              <a:t>array1 </a:t>
            </a:r>
            <a:r>
              <a:rPr lang="it" sz="6000">
                <a:latin typeface="Arial"/>
                <a:ea typeface="Arial"/>
                <a:cs typeface="Arial"/>
                <a:sym typeface="Arial"/>
              </a:rPr>
              <a:t>rappresenta lo spazio di memoria condivisa accessibile sia dall'aggressore che dalla vittima.</a:t>
            </a:r>
            <a:endParaRPr sz="6000">
              <a:latin typeface="Arial"/>
              <a:ea typeface="Arial"/>
              <a:cs typeface="Arial"/>
              <a:sym typeface="Arial"/>
            </a:endParaRPr>
          </a:p>
          <a:p>
            <a:pPr indent="-323850" lvl="0" marL="457200" rtl="0" algn="l">
              <a:spcBef>
                <a:spcPts val="0"/>
              </a:spcBef>
              <a:spcAft>
                <a:spcPts val="0"/>
              </a:spcAft>
              <a:buSzPct val="100000"/>
              <a:buFont typeface="Arial"/>
              <a:buChar char="●"/>
            </a:pPr>
            <a:r>
              <a:rPr lang="it" sz="6000">
                <a:latin typeface="Arial"/>
                <a:ea typeface="Arial"/>
                <a:cs typeface="Arial"/>
                <a:sym typeface="Arial"/>
              </a:rPr>
              <a:t>Su molti processori la cache L1 ha 64 byte per riga quindi gli array di 64 byte ciascuno  inutilizzati servono a raggiungere diverse linee di cache.</a:t>
            </a:r>
            <a:endParaRPr sz="6000">
              <a:latin typeface="Arial"/>
              <a:ea typeface="Arial"/>
              <a:cs typeface="Arial"/>
              <a:sym typeface="Arial"/>
            </a:endParaRPr>
          </a:p>
          <a:p>
            <a:pPr indent="-323850" lvl="0" marL="457200" rtl="0" algn="l">
              <a:spcBef>
                <a:spcPts val="0"/>
              </a:spcBef>
              <a:spcAft>
                <a:spcPts val="0"/>
              </a:spcAft>
              <a:buSzPct val="100000"/>
              <a:buFont typeface="Arial"/>
              <a:buChar char="●"/>
            </a:pPr>
            <a:r>
              <a:rPr i="1" lang="it" sz="6000">
                <a:latin typeface="Arial"/>
                <a:ea typeface="Arial"/>
                <a:cs typeface="Arial"/>
                <a:sym typeface="Arial"/>
              </a:rPr>
              <a:t>array2 </a:t>
            </a:r>
            <a:r>
              <a:rPr lang="it" sz="6000">
                <a:latin typeface="Arial"/>
                <a:ea typeface="Arial"/>
                <a:cs typeface="Arial"/>
                <a:sym typeface="Arial"/>
              </a:rPr>
              <a:t>verrà usato per portare in cache il risultato dell’esecuzione speculativa.</a:t>
            </a:r>
            <a:endParaRPr sz="6000">
              <a:latin typeface="Arial"/>
              <a:ea typeface="Arial"/>
              <a:cs typeface="Arial"/>
              <a:sym typeface="Arial"/>
            </a:endParaRPr>
          </a:p>
          <a:p>
            <a:pPr indent="0" lvl="0" marL="0" rtl="0" algn="l">
              <a:spcBef>
                <a:spcPts val="1200"/>
              </a:spcBef>
              <a:spcAft>
                <a:spcPts val="0"/>
              </a:spcAft>
              <a:buNone/>
            </a:pPr>
            <a:r>
              <a:t/>
            </a:r>
            <a:endParaRPr sz="6000">
              <a:latin typeface="Arial"/>
              <a:ea typeface="Arial"/>
              <a:cs typeface="Arial"/>
              <a:sym typeface="Arial"/>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pic>
        <p:nvPicPr>
          <p:cNvPr id="268" name="Google Shape;268;p32"/>
          <p:cNvPicPr preferRelativeResize="0"/>
          <p:nvPr/>
        </p:nvPicPr>
        <p:blipFill>
          <a:blip r:embed="rId3">
            <a:alphaModFix/>
          </a:blip>
          <a:stretch>
            <a:fillRect/>
          </a:stretch>
        </p:blipFill>
        <p:spPr>
          <a:xfrm>
            <a:off x="879475" y="2022862"/>
            <a:ext cx="7385050" cy="2841238"/>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33"/>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it"/>
              <a:t>Segreto</a:t>
            </a:r>
            <a:endParaRPr b="1"/>
          </a:p>
          <a:p>
            <a:pPr indent="0" lvl="0" marL="0" rtl="0" algn="l">
              <a:spcBef>
                <a:spcPts val="0"/>
              </a:spcBef>
              <a:spcAft>
                <a:spcPts val="0"/>
              </a:spcAft>
              <a:buNone/>
            </a:pPr>
            <a:r>
              <a:t/>
            </a:r>
            <a:endParaRPr b="1"/>
          </a:p>
          <a:p>
            <a:pPr indent="0" lvl="0" marL="0" rtl="0" algn="l">
              <a:spcBef>
                <a:spcPts val="0"/>
              </a:spcBef>
              <a:spcAft>
                <a:spcPts val="0"/>
              </a:spcAft>
              <a:buNone/>
            </a:pPr>
            <a:r>
              <a:t/>
            </a:r>
            <a:endParaRPr b="1"/>
          </a:p>
        </p:txBody>
      </p:sp>
      <p:sp>
        <p:nvSpPr>
          <p:cNvPr id="274" name="Google Shape;274;p33"/>
          <p:cNvSpPr txBox="1"/>
          <p:nvPr>
            <p:ph idx="1" type="body"/>
          </p:nvPr>
        </p:nvSpPr>
        <p:spPr>
          <a:xfrm>
            <a:off x="1218000" y="1117325"/>
            <a:ext cx="7118400" cy="1786800"/>
          </a:xfrm>
          <a:prstGeom prst="rect">
            <a:avLst/>
          </a:prstGeom>
        </p:spPr>
        <p:txBody>
          <a:bodyPr anchorCtr="0" anchor="t" bIns="91425" lIns="91425" spcFirstLastPara="1" rIns="91425" wrap="square" tIns="91425">
            <a:normAutofit fontScale="25000" lnSpcReduction="20000"/>
          </a:bodyPr>
          <a:lstStyle/>
          <a:p>
            <a:pPr indent="-342900" lvl="0" marL="457200" rtl="0" algn="l">
              <a:spcBef>
                <a:spcPts val="0"/>
              </a:spcBef>
              <a:spcAft>
                <a:spcPts val="0"/>
              </a:spcAft>
              <a:buSzPct val="100000"/>
              <a:buFont typeface="Arial"/>
              <a:buChar char="●"/>
            </a:pPr>
            <a:r>
              <a:rPr lang="it" sz="7200">
                <a:latin typeface="Arial"/>
                <a:ea typeface="Arial"/>
                <a:cs typeface="Arial"/>
                <a:sym typeface="Arial"/>
              </a:rPr>
              <a:t>secret è un puntatore a un carattere che contiene la stringa segreta.</a:t>
            </a:r>
            <a:endParaRPr sz="7200">
              <a:latin typeface="Arial"/>
              <a:ea typeface="Arial"/>
              <a:cs typeface="Arial"/>
              <a:sym typeface="Arial"/>
            </a:endParaRPr>
          </a:p>
          <a:p>
            <a:pPr indent="-342900" lvl="0" marL="457200" rtl="0" algn="l">
              <a:spcBef>
                <a:spcPts val="0"/>
              </a:spcBef>
              <a:spcAft>
                <a:spcPts val="0"/>
              </a:spcAft>
              <a:buSzPct val="100000"/>
              <a:buFont typeface="Arial"/>
              <a:buChar char="●"/>
            </a:pPr>
            <a:r>
              <a:rPr lang="it" sz="7200">
                <a:latin typeface="Arial"/>
                <a:ea typeface="Arial"/>
                <a:cs typeface="Arial"/>
                <a:sym typeface="Arial"/>
              </a:rPr>
              <a:t>Solo la funzione </a:t>
            </a:r>
            <a:r>
              <a:rPr i="1" lang="it" sz="7200">
                <a:latin typeface="Arial"/>
                <a:ea typeface="Arial"/>
                <a:cs typeface="Arial"/>
                <a:sym typeface="Arial"/>
              </a:rPr>
              <a:t>victim_function </a:t>
            </a:r>
            <a:r>
              <a:rPr lang="it" sz="7200">
                <a:latin typeface="Arial"/>
                <a:ea typeface="Arial"/>
                <a:cs typeface="Arial"/>
                <a:sym typeface="Arial"/>
              </a:rPr>
              <a:t>conosce il segreto.</a:t>
            </a:r>
            <a:endParaRPr sz="7200">
              <a:latin typeface="Arial"/>
              <a:ea typeface="Arial"/>
              <a:cs typeface="Arial"/>
              <a:sym typeface="Arial"/>
            </a:endParaRPr>
          </a:p>
          <a:p>
            <a:pPr indent="-342900" lvl="0" marL="457200" rtl="0" algn="l">
              <a:spcBef>
                <a:spcPts val="0"/>
              </a:spcBef>
              <a:spcAft>
                <a:spcPts val="0"/>
              </a:spcAft>
              <a:buSzPct val="100000"/>
              <a:buFont typeface="Arial"/>
              <a:buChar char="●"/>
            </a:pPr>
            <a:r>
              <a:rPr lang="it" sz="7200">
                <a:latin typeface="Arial"/>
                <a:ea typeface="Arial"/>
                <a:cs typeface="Arial"/>
                <a:sym typeface="Arial"/>
              </a:rPr>
              <a:t>L'attaccante tenterà di recuperarlo usando l'exploit Spectre.</a:t>
            </a:r>
            <a:endParaRPr sz="7200">
              <a:latin typeface="Arial"/>
              <a:ea typeface="Arial"/>
              <a:cs typeface="Arial"/>
              <a:sym typeface="Arial"/>
            </a:endParaRPr>
          </a:p>
          <a:p>
            <a:pPr indent="0" lvl="0" marL="0" rtl="0" algn="l">
              <a:spcBef>
                <a:spcPts val="1200"/>
              </a:spcBef>
              <a:spcAft>
                <a:spcPts val="0"/>
              </a:spcAft>
              <a:buNone/>
            </a:pPr>
            <a:r>
              <a:t/>
            </a:r>
            <a:endParaRPr sz="6000">
              <a:latin typeface="Arial"/>
              <a:ea typeface="Arial"/>
              <a:cs typeface="Arial"/>
              <a:sym typeface="Arial"/>
            </a:endParaRPr>
          </a:p>
          <a:p>
            <a:pPr indent="0" lvl="0" marL="0" rtl="0" algn="l">
              <a:spcBef>
                <a:spcPts val="1200"/>
              </a:spcBef>
              <a:spcAft>
                <a:spcPts val="0"/>
              </a:spcAft>
              <a:buNone/>
            </a:pPr>
            <a:r>
              <a:t/>
            </a:r>
            <a:endParaRPr sz="6000">
              <a:latin typeface="Arial"/>
              <a:ea typeface="Arial"/>
              <a:cs typeface="Arial"/>
              <a:sym typeface="Arial"/>
            </a:endParaRPr>
          </a:p>
          <a:p>
            <a:pPr indent="0" lvl="0" marL="0" rtl="0" algn="l">
              <a:spcBef>
                <a:spcPts val="1200"/>
              </a:spcBef>
              <a:spcAft>
                <a:spcPts val="0"/>
              </a:spcAft>
              <a:buNone/>
            </a:pPr>
            <a:r>
              <a:t/>
            </a:r>
            <a:endParaRPr sz="6000">
              <a:latin typeface="Arial"/>
              <a:ea typeface="Arial"/>
              <a:cs typeface="Arial"/>
              <a:sym typeface="Arial"/>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pic>
        <p:nvPicPr>
          <p:cNvPr id="275" name="Google Shape;275;p33"/>
          <p:cNvPicPr preferRelativeResize="0"/>
          <p:nvPr/>
        </p:nvPicPr>
        <p:blipFill>
          <a:blip r:embed="rId3">
            <a:alphaModFix/>
          </a:blip>
          <a:stretch>
            <a:fillRect/>
          </a:stretch>
        </p:blipFill>
        <p:spPr>
          <a:xfrm>
            <a:off x="1284250" y="2241625"/>
            <a:ext cx="6575499" cy="19345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3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it"/>
              <a:t>Codice vittima</a:t>
            </a:r>
            <a:endParaRPr b="1"/>
          </a:p>
          <a:p>
            <a:pPr indent="0" lvl="0" marL="0" rtl="0" algn="l">
              <a:spcBef>
                <a:spcPts val="0"/>
              </a:spcBef>
              <a:spcAft>
                <a:spcPts val="0"/>
              </a:spcAft>
              <a:buNone/>
            </a:pPr>
            <a:r>
              <a:t/>
            </a:r>
            <a:endParaRPr b="1"/>
          </a:p>
          <a:p>
            <a:pPr indent="0" lvl="0" marL="0" rtl="0" algn="l">
              <a:spcBef>
                <a:spcPts val="0"/>
              </a:spcBef>
              <a:spcAft>
                <a:spcPts val="0"/>
              </a:spcAft>
              <a:buNone/>
            </a:pPr>
            <a:r>
              <a:t/>
            </a:r>
            <a:endParaRPr b="1"/>
          </a:p>
        </p:txBody>
      </p:sp>
      <p:sp>
        <p:nvSpPr>
          <p:cNvPr id="281" name="Google Shape;281;p34"/>
          <p:cNvSpPr txBox="1"/>
          <p:nvPr>
            <p:ph idx="1" type="body"/>
          </p:nvPr>
        </p:nvSpPr>
        <p:spPr>
          <a:xfrm>
            <a:off x="1218000" y="1117325"/>
            <a:ext cx="7118400" cy="1786800"/>
          </a:xfrm>
          <a:prstGeom prst="rect">
            <a:avLst/>
          </a:prstGeom>
        </p:spPr>
        <p:txBody>
          <a:bodyPr anchorCtr="0" anchor="t" bIns="91425" lIns="91425" spcFirstLastPara="1" rIns="91425" wrap="square" tIns="91425">
            <a:normAutofit fontScale="25000" lnSpcReduction="20000"/>
          </a:bodyPr>
          <a:lstStyle/>
          <a:p>
            <a:pPr indent="0" lvl="0" marL="0" rtl="0" algn="l">
              <a:spcBef>
                <a:spcPts val="0"/>
              </a:spcBef>
              <a:spcAft>
                <a:spcPts val="0"/>
              </a:spcAft>
              <a:buNone/>
            </a:pPr>
            <a:r>
              <a:rPr lang="it" sz="6000">
                <a:latin typeface="Arial"/>
                <a:ea typeface="Arial"/>
                <a:cs typeface="Arial"/>
                <a:sym typeface="Arial"/>
              </a:rPr>
              <a:t>Se x è maggiore della dimensione di array1, il processore vulnerabile potrebbe:</a:t>
            </a:r>
            <a:endParaRPr sz="6000">
              <a:latin typeface="Arial"/>
              <a:ea typeface="Arial"/>
              <a:cs typeface="Arial"/>
              <a:sym typeface="Arial"/>
            </a:endParaRPr>
          </a:p>
          <a:p>
            <a:pPr indent="-323850" lvl="0" marL="457200" rtl="0" algn="l">
              <a:spcBef>
                <a:spcPts val="1200"/>
              </a:spcBef>
              <a:spcAft>
                <a:spcPts val="0"/>
              </a:spcAft>
              <a:buSzPct val="100000"/>
              <a:buFont typeface="Arial"/>
              <a:buAutoNum type="arabicPeriod"/>
            </a:pPr>
            <a:r>
              <a:rPr lang="it" sz="6000">
                <a:latin typeface="Arial"/>
                <a:ea typeface="Arial"/>
                <a:cs typeface="Arial"/>
                <a:sym typeface="Arial"/>
              </a:rPr>
              <a:t>Prevedere un errata esecuzione speculativa.</a:t>
            </a:r>
            <a:endParaRPr sz="6000">
              <a:latin typeface="Arial"/>
              <a:ea typeface="Arial"/>
              <a:cs typeface="Arial"/>
              <a:sym typeface="Arial"/>
            </a:endParaRPr>
          </a:p>
          <a:p>
            <a:pPr indent="-323850" lvl="0" marL="457200" rtl="0" algn="l">
              <a:spcBef>
                <a:spcPts val="0"/>
              </a:spcBef>
              <a:spcAft>
                <a:spcPts val="0"/>
              </a:spcAft>
              <a:buSzPct val="100000"/>
              <a:buFont typeface="Arial"/>
              <a:buAutoNum type="arabicPeriod"/>
            </a:pPr>
            <a:r>
              <a:rPr lang="it" sz="6000">
                <a:latin typeface="Arial"/>
                <a:ea typeface="Arial"/>
                <a:cs typeface="Arial"/>
                <a:sym typeface="Arial"/>
              </a:rPr>
              <a:t>Leggere array1[x] e array2[array1[x] * 512].</a:t>
            </a:r>
            <a:endParaRPr sz="6000">
              <a:latin typeface="Arial"/>
              <a:ea typeface="Arial"/>
              <a:cs typeface="Arial"/>
              <a:sym typeface="Arial"/>
            </a:endParaRPr>
          </a:p>
          <a:p>
            <a:pPr indent="-323850" lvl="0" marL="457200" rtl="0" algn="l">
              <a:spcBef>
                <a:spcPts val="0"/>
              </a:spcBef>
              <a:spcAft>
                <a:spcPts val="0"/>
              </a:spcAft>
              <a:buSzPct val="100000"/>
              <a:buFont typeface="Arial"/>
              <a:buAutoNum type="arabicPeriod"/>
            </a:pPr>
            <a:r>
              <a:rPr lang="it" sz="6000">
                <a:latin typeface="Arial"/>
                <a:ea typeface="Arial"/>
                <a:cs typeface="Arial"/>
                <a:sym typeface="Arial"/>
              </a:rPr>
              <a:t>Ripristinare lo stato precedente dopo aver completato la lettura di array1 size.</a:t>
            </a:r>
            <a:endParaRPr sz="6000">
              <a:latin typeface="Arial"/>
              <a:ea typeface="Arial"/>
              <a:cs typeface="Arial"/>
              <a:sym typeface="Arial"/>
            </a:endParaRPr>
          </a:p>
          <a:p>
            <a:pPr indent="-323850" lvl="0" marL="457200" rtl="0" algn="l">
              <a:spcBef>
                <a:spcPts val="0"/>
              </a:spcBef>
              <a:spcAft>
                <a:spcPts val="0"/>
              </a:spcAft>
              <a:buSzPct val="100000"/>
              <a:buFont typeface="Arial"/>
              <a:buAutoNum type="arabicPeriod"/>
            </a:pPr>
            <a:r>
              <a:rPr lang="it" sz="6000">
                <a:latin typeface="Arial"/>
                <a:ea typeface="Arial"/>
                <a:cs typeface="Arial"/>
                <a:sym typeface="Arial"/>
              </a:rPr>
              <a:t>Archiviare il valore di array2[array1[x] * 512] nella cache.</a:t>
            </a:r>
            <a:endParaRPr sz="6000">
              <a:latin typeface="Arial"/>
              <a:ea typeface="Arial"/>
              <a:cs typeface="Arial"/>
              <a:sym typeface="Arial"/>
            </a:endParaRPr>
          </a:p>
          <a:p>
            <a:pPr indent="0" lvl="0" marL="0" rtl="0" algn="l">
              <a:spcBef>
                <a:spcPts val="1200"/>
              </a:spcBef>
              <a:spcAft>
                <a:spcPts val="0"/>
              </a:spcAft>
              <a:buNone/>
            </a:pPr>
            <a:r>
              <a:t/>
            </a:r>
            <a:endParaRPr sz="6000">
              <a:latin typeface="Arial"/>
              <a:ea typeface="Arial"/>
              <a:cs typeface="Arial"/>
              <a:sym typeface="Arial"/>
            </a:endParaRPr>
          </a:p>
          <a:p>
            <a:pPr indent="0" lvl="0" marL="0" rtl="0" algn="l">
              <a:spcBef>
                <a:spcPts val="1200"/>
              </a:spcBef>
              <a:spcAft>
                <a:spcPts val="0"/>
              </a:spcAft>
              <a:buNone/>
            </a:pPr>
            <a:r>
              <a:t/>
            </a:r>
            <a:endParaRPr sz="6000">
              <a:latin typeface="Arial"/>
              <a:ea typeface="Arial"/>
              <a:cs typeface="Arial"/>
              <a:sym typeface="Arial"/>
            </a:endParaRPr>
          </a:p>
          <a:p>
            <a:pPr indent="0" lvl="0" marL="0" rtl="0" algn="l">
              <a:spcBef>
                <a:spcPts val="1200"/>
              </a:spcBef>
              <a:spcAft>
                <a:spcPts val="0"/>
              </a:spcAft>
              <a:buNone/>
            </a:pPr>
            <a:r>
              <a:t/>
            </a:r>
            <a:endParaRPr sz="6000">
              <a:latin typeface="Arial"/>
              <a:ea typeface="Arial"/>
              <a:cs typeface="Arial"/>
              <a:sym typeface="Arial"/>
            </a:endParaRPr>
          </a:p>
          <a:p>
            <a:pPr indent="0" lvl="0" marL="0" rtl="0" algn="l">
              <a:spcBef>
                <a:spcPts val="1200"/>
              </a:spcBef>
              <a:spcAft>
                <a:spcPts val="0"/>
              </a:spcAft>
              <a:buNone/>
            </a:pPr>
            <a:r>
              <a:t/>
            </a:r>
            <a:endParaRPr sz="6000">
              <a:latin typeface="Arial"/>
              <a:ea typeface="Arial"/>
              <a:cs typeface="Arial"/>
              <a:sym typeface="Arial"/>
            </a:endParaRPr>
          </a:p>
          <a:p>
            <a:pPr indent="0" lvl="0" marL="0" rtl="0" algn="l">
              <a:spcBef>
                <a:spcPts val="1200"/>
              </a:spcBef>
              <a:spcAft>
                <a:spcPts val="0"/>
              </a:spcAft>
              <a:buNone/>
            </a:pPr>
            <a:r>
              <a:t/>
            </a:r>
            <a:endParaRPr sz="6000">
              <a:latin typeface="Arial"/>
              <a:ea typeface="Arial"/>
              <a:cs typeface="Arial"/>
              <a:sym typeface="Arial"/>
            </a:endParaRPr>
          </a:p>
          <a:p>
            <a:pPr indent="0" lvl="0" marL="0" rtl="0" algn="l">
              <a:spcBef>
                <a:spcPts val="1200"/>
              </a:spcBef>
              <a:spcAft>
                <a:spcPts val="0"/>
              </a:spcAft>
              <a:buNone/>
            </a:pPr>
            <a:r>
              <a:t/>
            </a:r>
            <a:endParaRPr sz="6000">
              <a:latin typeface="Arial"/>
              <a:ea typeface="Arial"/>
              <a:cs typeface="Arial"/>
              <a:sym typeface="Arial"/>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pic>
        <p:nvPicPr>
          <p:cNvPr id="282" name="Google Shape;282;p34"/>
          <p:cNvPicPr preferRelativeResize="0"/>
          <p:nvPr/>
        </p:nvPicPr>
        <p:blipFill>
          <a:blip r:embed="rId3">
            <a:alphaModFix/>
          </a:blip>
          <a:stretch>
            <a:fillRect/>
          </a:stretch>
        </p:blipFill>
        <p:spPr>
          <a:xfrm>
            <a:off x="1127075" y="2434175"/>
            <a:ext cx="6889851" cy="26076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35"/>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it" sz="3600"/>
              <a:t>La funzione </a:t>
            </a:r>
            <a:r>
              <a:rPr b="1" lang="it" sz="3600">
                <a:latin typeface="Arial"/>
                <a:ea typeface="Arial"/>
                <a:cs typeface="Arial"/>
                <a:sym typeface="Arial"/>
              </a:rPr>
              <a:t>readMemoryByte</a:t>
            </a:r>
            <a:endParaRPr b="1" sz="3600"/>
          </a:p>
          <a:p>
            <a:pPr indent="0" lvl="0" marL="0" rtl="0" algn="l">
              <a:spcBef>
                <a:spcPts val="0"/>
              </a:spcBef>
              <a:spcAft>
                <a:spcPts val="0"/>
              </a:spcAft>
              <a:buNone/>
            </a:pPr>
            <a:r>
              <a:t/>
            </a:r>
            <a:endParaRPr b="1"/>
          </a:p>
        </p:txBody>
      </p:sp>
      <p:sp>
        <p:nvSpPr>
          <p:cNvPr id="288" name="Google Shape;288;p35"/>
          <p:cNvSpPr txBox="1"/>
          <p:nvPr>
            <p:ph idx="1" type="subTitle"/>
          </p:nvPr>
        </p:nvSpPr>
        <p:spPr>
          <a:xfrm>
            <a:off x="5083950" y="3924925"/>
            <a:ext cx="3470700" cy="506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3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it"/>
              <a:t>Preparazione a</a:t>
            </a:r>
            <a:r>
              <a:rPr b="1" lang="it"/>
              <a:t>ttacco 1</a:t>
            </a:r>
            <a:endParaRPr b="1"/>
          </a:p>
          <a:p>
            <a:pPr indent="0" lvl="0" marL="0" rtl="0" algn="l">
              <a:spcBef>
                <a:spcPts val="0"/>
              </a:spcBef>
              <a:spcAft>
                <a:spcPts val="0"/>
              </a:spcAft>
              <a:buNone/>
            </a:pPr>
            <a:r>
              <a:t/>
            </a:r>
            <a:endParaRPr b="1"/>
          </a:p>
          <a:p>
            <a:pPr indent="0" lvl="0" marL="0" rtl="0" algn="l">
              <a:spcBef>
                <a:spcPts val="0"/>
              </a:spcBef>
              <a:spcAft>
                <a:spcPts val="0"/>
              </a:spcAft>
              <a:buNone/>
            </a:pPr>
            <a:r>
              <a:t/>
            </a:r>
            <a:endParaRPr b="1"/>
          </a:p>
        </p:txBody>
      </p:sp>
      <p:sp>
        <p:nvSpPr>
          <p:cNvPr id="294" name="Google Shape;294;p36"/>
          <p:cNvSpPr txBox="1"/>
          <p:nvPr>
            <p:ph idx="1" type="body"/>
          </p:nvPr>
        </p:nvSpPr>
        <p:spPr>
          <a:xfrm>
            <a:off x="1218000" y="1117325"/>
            <a:ext cx="7118400" cy="1786800"/>
          </a:xfrm>
          <a:prstGeom prst="rect">
            <a:avLst/>
          </a:prstGeom>
        </p:spPr>
        <p:txBody>
          <a:bodyPr anchorCtr="0" anchor="t" bIns="91425" lIns="91425" spcFirstLastPara="1" rIns="91425" wrap="square" tIns="91425">
            <a:normAutofit fontScale="25000" lnSpcReduction="20000"/>
          </a:bodyPr>
          <a:lstStyle/>
          <a:p>
            <a:pPr indent="0" lvl="0" marL="0" rtl="0" algn="l">
              <a:spcBef>
                <a:spcPts val="0"/>
              </a:spcBef>
              <a:spcAft>
                <a:spcPts val="0"/>
              </a:spcAft>
              <a:buNone/>
            </a:pPr>
            <a:r>
              <a:rPr lang="it" sz="6000">
                <a:latin typeface="Arial"/>
                <a:ea typeface="Arial"/>
                <a:cs typeface="Arial"/>
                <a:sym typeface="Arial"/>
              </a:rPr>
              <a:t>Per iniziare da uno stato pulito e noto, l'intera tabella </a:t>
            </a:r>
            <a:r>
              <a:rPr i="1" lang="it" sz="6000">
                <a:latin typeface="Arial"/>
                <a:ea typeface="Arial"/>
                <a:cs typeface="Arial"/>
                <a:sym typeface="Arial"/>
              </a:rPr>
              <a:t>array2 </a:t>
            </a:r>
            <a:r>
              <a:rPr lang="it" sz="6000">
                <a:latin typeface="Arial"/>
                <a:ea typeface="Arial"/>
                <a:cs typeface="Arial"/>
                <a:sym typeface="Arial"/>
              </a:rPr>
              <a:t>viene svuotata dalla cache utilizzando la funzione “</a:t>
            </a:r>
            <a:r>
              <a:rPr i="1" lang="it" sz="6000">
                <a:latin typeface="Arial"/>
                <a:ea typeface="Arial"/>
                <a:cs typeface="Arial"/>
                <a:sym typeface="Arial"/>
              </a:rPr>
              <a:t>_mm_clflush</a:t>
            </a:r>
            <a:r>
              <a:rPr lang="it" sz="6000">
                <a:latin typeface="Arial"/>
                <a:ea typeface="Arial"/>
                <a:cs typeface="Arial"/>
                <a:sym typeface="Arial"/>
              </a:rPr>
              <a:t>”.</a:t>
            </a:r>
            <a:endParaRPr sz="6000">
              <a:latin typeface="Arial"/>
              <a:ea typeface="Arial"/>
              <a:cs typeface="Arial"/>
              <a:sym typeface="Arial"/>
            </a:endParaRPr>
          </a:p>
          <a:p>
            <a:pPr indent="0" lvl="0" marL="457200" rtl="0" algn="l">
              <a:spcBef>
                <a:spcPts val="1200"/>
              </a:spcBef>
              <a:spcAft>
                <a:spcPts val="0"/>
              </a:spcAft>
              <a:buNone/>
            </a:pPr>
            <a:r>
              <a:t/>
            </a:r>
            <a:endParaRPr sz="6000">
              <a:latin typeface="Arial"/>
              <a:ea typeface="Arial"/>
              <a:cs typeface="Arial"/>
              <a:sym typeface="Arial"/>
            </a:endParaRPr>
          </a:p>
          <a:p>
            <a:pPr indent="0" lvl="0" marL="0" rtl="0" algn="l">
              <a:spcBef>
                <a:spcPts val="1200"/>
              </a:spcBef>
              <a:spcAft>
                <a:spcPts val="0"/>
              </a:spcAft>
              <a:buNone/>
            </a:pPr>
            <a:r>
              <a:t/>
            </a:r>
            <a:endParaRPr sz="6000">
              <a:latin typeface="Arial"/>
              <a:ea typeface="Arial"/>
              <a:cs typeface="Arial"/>
              <a:sym typeface="Arial"/>
            </a:endParaRPr>
          </a:p>
          <a:p>
            <a:pPr indent="0" lvl="0" marL="0" rtl="0" algn="l">
              <a:spcBef>
                <a:spcPts val="1200"/>
              </a:spcBef>
              <a:spcAft>
                <a:spcPts val="0"/>
              </a:spcAft>
              <a:buNone/>
            </a:pPr>
            <a:r>
              <a:t/>
            </a:r>
            <a:endParaRPr sz="6000">
              <a:latin typeface="Arial"/>
              <a:ea typeface="Arial"/>
              <a:cs typeface="Arial"/>
              <a:sym typeface="Arial"/>
            </a:endParaRPr>
          </a:p>
          <a:p>
            <a:pPr indent="0" lvl="0" marL="0" rtl="0" algn="l">
              <a:spcBef>
                <a:spcPts val="1200"/>
              </a:spcBef>
              <a:spcAft>
                <a:spcPts val="0"/>
              </a:spcAft>
              <a:buNone/>
            </a:pPr>
            <a:r>
              <a:t/>
            </a:r>
            <a:endParaRPr sz="6000">
              <a:latin typeface="Arial"/>
              <a:ea typeface="Arial"/>
              <a:cs typeface="Arial"/>
              <a:sym typeface="Arial"/>
            </a:endParaRPr>
          </a:p>
          <a:p>
            <a:pPr indent="0" lvl="0" marL="0" rtl="0" algn="l">
              <a:spcBef>
                <a:spcPts val="1200"/>
              </a:spcBef>
              <a:spcAft>
                <a:spcPts val="0"/>
              </a:spcAft>
              <a:buNone/>
            </a:pPr>
            <a:r>
              <a:t/>
            </a:r>
            <a:endParaRPr sz="6000">
              <a:latin typeface="Arial"/>
              <a:ea typeface="Arial"/>
              <a:cs typeface="Arial"/>
              <a:sym typeface="Arial"/>
            </a:endParaRPr>
          </a:p>
          <a:p>
            <a:pPr indent="0" lvl="0" marL="0" rtl="0" algn="l">
              <a:spcBef>
                <a:spcPts val="1200"/>
              </a:spcBef>
              <a:spcAft>
                <a:spcPts val="0"/>
              </a:spcAft>
              <a:buNone/>
            </a:pPr>
            <a:r>
              <a:t/>
            </a:r>
            <a:endParaRPr sz="6000">
              <a:latin typeface="Arial"/>
              <a:ea typeface="Arial"/>
              <a:cs typeface="Arial"/>
              <a:sym typeface="Arial"/>
            </a:endParaRPr>
          </a:p>
          <a:p>
            <a:pPr indent="0" lvl="0" marL="0" rtl="0" algn="l">
              <a:spcBef>
                <a:spcPts val="1200"/>
              </a:spcBef>
              <a:spcAft>
                <a:spcPts val="0"/>
              </a:spcAft>
              <a:buNone/>
            </a:pPr>
            <a:r>
              <a:t/>
            </a:r>
            <a:endParaRPr sz="6000">
              <a:latin typeface="Arial"/>
              <a:ea typeface="Arial"/>
              <a:cs typeface="Arial"/>
              <a:sym typeface="Arial"/>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pic>
        <p:nvPicPr>
          <p:cNvPr id="295" name="Google Shape;295;p36"/>
          <p:cNvPicPr preferRelativeResize="0"/>
          <p:nvPr/>
        </p:nvPicPr>
        <p:blipFill>
          <a:blip r:embed="rId3">
            <a:alphaModFix/>
          </a:blip>
          <a:stretch>
            <a:fillRect/>
          </a:stretch>
        </p:blipFill>
        <p:spPr>
          <a:xfrm>
            <a:off x="990875" y="1711650"/>
            <a:ext cx="7162226" cy="19345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37"/>
          <p:cNvSpPr txBox="1"/>
          <p:nvPr>
            <p:ph type="title"/>
          </p:nvPr>
        </p:nvSpPr>
        <p:spPr>
          <a:xfrm>
            <a:off x="1297500" y="39325"/>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it"/>
              <a:t>Preparazione attacco 2</a:t>
            </a:r>
            <a:endParaRPr b="1"/>
          </a:p>
          <a:p>
            <a:pPr indent="0" lvl="0" marL="0" rtl="0" algn="l">
              <a:spcBef>
                <a:spcPts val="0"/>
              </a:spcBef>
              <a:spcAft>
                <a:spcPts val="0"/>
              </a:spcAft>
              <a:buNone/>
            </a:pPr>
            <a:r>
              <a:t/>
            </a:r>
            <a:endParaRPr b="1"/>
          </a:p>
          <a:p>
            <a:pPr indent="0" lvl="0" marL="0" rtl="0" algn="l">
              <a:spcBef>
                <a:spcPts val="0"/>
              </a:spcBef>
              <a:spcAft>
                <a:spcPts val="0"/>
              </a:spcAft>
              <a:buNone/>
            </a:pPr>
            <a:r>
              <a:t/>
            </a:r>
            <a:endParaRPr b="1"/>
          </a:p>
        </p:txBody>
      </p:sp>
      <p:sp>
        <p:nvSpPr>
          <p:cNvPr id="301" name="Google Shape;301;p37"/>
          <p:cNvSpPr txBox="1"/>
          <p:nvPr>
            <p:ph idx="1" type="body"/>
          </p:nvPr>
        </p:nvSpPr>
        <p:spPr>
          <a:xfrm>
            <a:off x="1218000" y="613975"/>
            <a:ext cx="7118400" cy="1786800"/>
          </a:xfrm>
          <a:prstGeom prst="rect">
            <a:avLst/>
          </a:prstGeom>
        </p:spPr>
        <p:txBody>
          <a:bodyPr anchorCtr="0" anchor="t" bIns="91425" lIns="91425" spcFirstLastPara="1" rIns="91425" wrap="square" tIns="91425">
            <a:normAutofit fontScale="25000" lnSpcReduction="20000"/>
          </a:bodyPr>
          <a:lstStyle/>
          <a:p>
            <a:pPr indent="0" lvl="0" marL="457200" rtl="0" algn="l">
              <a:spcBef>
                <a:spcPts val="0"/>
              </a:spcBef>
              <a:spcAft>
                <a:spcPts val="0"/>
              </a:spcAft>
              <a:buNone/>
            </a:pPr>
            <a:r>
              <a:rPr lang="it" sz="4800">
                <a:latin typeface="Arial"/>
                <a:ea typeface="Arial"/>
                <a:cs typeface="Arial"/>
                <a:sym typeface="Arial"/>
              </a:rPr>
              <a:t>Questa sezione di codice inizialmente prepara l'attacco manipolando il predittore di rami della CPU per farlo funzionare in modo scorretto:</a:t>
            </a:r>
            <a:endParaRPr sz="4800">
              <a:latin typeface="Arial"/>
              <a:ea typeface="Arial"/>
              <a:cs typeface="Arial"/>
              <a:sym typeface="Arial"/>
            </a:endParaRPr>
          </a:p>
          <a:p>
            <a:pPr indent="-304800" lvl="0" marL="457200" rtl="0" algn="l">
              <a:spcBef>
                <a:spcPts val="1200"/>
              </a:spcBef>
              <a:spcAft>
                <a:spcPts val="0"/>
              </a:spcAft>
              <a:buSzPct val="100000"/>
              <a:buFont typeface="Arial"/>
              <a:buAutoNum type="arabicPeriod"/>
            </a:pPr>
            <a:r>
              <a:rPr lang="it" sz="4800">
                <a:latin typeface="Arial"/>
                <a:ea typeface="Arial"/>
                <a:cs typeface="Arial"/>
                <a:sym typeface="Arial"/>
              </a:rPr>
              <a:t>Vengono cancellati i dati di </a:t>
            </a:r>
            <a:r>
              <a:rPr i="1" lang="it" sz="4800">
                <a:latin typeface="Arial"/>
                <a:ea typeface="Arial"/>
                <a:cs typeface="Arial"/>
                <a:sym typeface="Arial"/>
              </a:rPr>
              <a:t>array1_size </a:t>
            </a:r>
            <a:r>
              <a:rPr lang="it" sz="4800">
                <a:latin typeface="Arial"/>
                <a:ea typeface="Arial"/>
                <a:cs typeface="Arial"/>
                <a:sym typeface="Arial"/>
              </a:rPr>
              <a:t>dalla cache.</a:t>
            </a:r>
            <a:endParaRPr sz="4800">
              <a:latin typeface="Arial"/>
              <a:ea typeface="Arial"/>
              <a:cs typeface="Arial"/>
              <a:sym typeface="Arial"/>
            </a:endParaRPr>
          </a:p>
          <a:p>
            <a:pPr indent="-304800" lvl="0" marL="457200" rtl="0" algn="l">
              <a:spcBef>
                <a:spcPts val="0"/>
              </a:spcBef>
              <a:spcAft>
                <a:spcPts val="0"/>
              </a:spcAft>
              <a:buSzPct val="100000"/>
              <a:buFont typeface="Arial"/>
              <a:buAutoNum type="arabicPeriod"/>
            </a:pPr>
            <a:r>
              <a:rPr lang="it" sz="4800">
                <a:latin typeface="Arial"/>
                <a:ea typeface="Arial"/>
                <a:cs typeface="Arial"/>
                <a:sym typeface="Arial"/>
              </a:rPr>
              <a:t>Viene eseguito un ciclo vuoto che funge da ritardo in quanto serve a garantire che lo svuotamento della cache di </a:t>
            </a:r>
            <a:r>
              <a:rPr i="1" lang="it" sz="4800">
                <a:latin typeface="Arial"/>
                <a:ea typeface="Arial"/>
                <a:cs typeface="Arial"/>
                <a:sym typeface="Arial"/>
              </a:rPr>
              <a:t>array1_size </a:t>
            </a:r>
            <a:r>
              <a:rPr lang="it" sz="4800">
                <a:latin typeface="Arial"/>
                <a:ea typeface="Arial"/>
                <a:cs typeface="Arial"/>
                <a:sym typeface="Arial"/>
              </a:rPr>
              <a:t>sia terminato.</a:t>
            </a:r>
            <a:endParaRPr sz="4800">
              <a:latin typeface="Arial"/>
              <a:ea typeface="Arial"/>
              <a:cs typeface="Arial"/>
              <a:sym typeface="Arial"/>
            </a:endParaRPr>
          </a:p>
          <a:p>
            <a:pPr indent="-304800" lvl="0" marL="457200" rtl="0" algn="l">
              <a:spcBef>
                <a:spcPts val="0"/>
              </a:spcBef>
              <a:spcAft>
                <a:spcPts val="0"/>
              </a:spcAft>
              <a:buSzPct val="100000"/>
              <a:buFont typeface="Arial"/>
              <a:buAutoNum type="arabicPeriod"/>
            </a:pPr>
            <a:r>
              <a:rPr lang="it" sz="4800">
                <a:latin typeface="Arial"/>
                <a:ea typeface="Arial"/>
                <a:cs typeface="Arial"/>
                <a:sym typeface="Arial"/>
              </a:rPr>
              <a:t>Viene calcolato un valore per la variabile </a:t>
            </a:r>
            <a:r>
              <a:rPr i="1" lang="it" sz="4800">
                <a:latin typeface="Arial"/>
                <a:ea typeface="Arial"/>
                <a:cs typeface="Arial"/>
                <a:sym typeface="Arial"/>
              </a:rPr>
              <a:t>x.</a:t>
            </a:r>
            <a:endParaRPr i="1" sz="4800">
              <a:latin typeface="Arial"/>
              <a:ea typeface="Arial"/>
              <a:cs typeface="Arial"/>
              <a:sym typeface="Arial"/>
            </a:endParaRPr>
          </a:p>
          <a:p>
            <a:pPr indent="-304800" lvl="0" marL="457200" rtl="0" algn="l">
              <a:spcBef>
                <a:spcPts val="0"/>
              </a:spcBef>
              <a:spcAft>
                <a:spcPts val="0"/>
              </a:spcAft>
              <a:buSzPct val="100000"/>
              <a:buFont typeface="Arial"/>
              <a:buAutoNum type="arabicPeriod"/>
            </a:pPr>
            <a:r>
              <a:rPr lang="it" sz="4800">
                <a:latin typeface="Arial"/>
                <a:ea typeface="Arial"/>
                <a:cs typeface="Arial"/>
                <a:sym typeface="Arial"/>
              </a:rPr>
              <a:t>Infine </a:t>
            </a:r>
            <a:r>
              <a:rPr i="1" lang="it" sz="4800">
                <a:latin typeface="Arial"/>
                <a:ea typeface="Arial"/>
                <a:cs typeface="Arial"/>
                <a:sym typeface="Arial"/>
              </a:rPr>
              <a:t>x </a:t>
            </a:r>
            <a:r>
              <a:rPr lang="it" sz="4800">
                <a:latin typeface="Arial"/>
                <a:ea typeface="Arial"/>
                <a:cs typeface="Arial"/>
                <a:sym typeface="Arial"/>
              </a:rPr>
              <a:t>è usato come argomento per la funzione della vittima.</a:t>
            </a:r>
            <a:endParaRPr sz="4800">
              <a:latin typeface="Arial"/>
              <a:ea typeface="Arial"/>
              <a:cs typeface="Arial"/>
              <a:sym typeface="Arial"/>
            </a:endParaRPr>
          </a:p>
          <a:p>
            <a:pPr indent="0" lvl="0" marL="457200" rtl="0" algn="l">
              <a:spcBef>
                <a:spcPts val="1200"/>
              </a:spcBef>
              <a:spcAft>
                <a:spcPts val="0"/>
              </a:spcAft>
              <a:buNone/>
            </a:pPr>
            <a:r>
              <a:t/>
            </a:r>
            <a:endParaRPr sz="6000">
              <a:latin typeface="Arial"/>
              <a:ea typeface="Arial"/>
              <a:cs typeface="Arial"/>
              <a:sym typeface="Arial"/>
            </a:endParaRPr>
          </a:p>
          <a:p>
            <a:pPr indent="0" lvl="0" marL="0" rtl="0" algn="l">
              <a:spcBef>
                <a:spcPts val="1200"/>
              </a:spcBef>
              <a:spcAft>
                <a:spcPts val="0"/>
              </a:spcAft>
              <a:buNone/>
            </a:pPr>
            <a:r>
              <a:t/>
            </a:r>
            <a:endParaRPr sz="6000">
              <a:latin typeface="Arial"/>
              <a:ea typeface="Arial"/>
              <a:cs typeface="Arial"/>
              <a:sym typeface="Arial"/>
            </a:endParaRPr>
          </a:p>
          <a:p>
            <a:pPr indent="0" lvl="0" marL="0" rtl="0" algn="l">
              <a:spcBef>
                <a:spcPts val="1200"/>
              </a:spcBef>
              <a:spcAft>
                <a:spcPts val="0"/>
              </a:spcAft>
              <a:buNone/>
            </a:pPr>
            <a:r>
              <a:t/>
            </a:r>
            <a:endParaRPr sz="6000">
              <a:latin typeface="Arial"/>
              <a:ea typeface="Arial"/>
              <a:cs typeface="Arial"/>
              <a:sym typeface="Arial"/>
            </a:endParaRPr>
          </a:p>
          <a:p>
            <a:pPr indent="0" lvl="0" marL="0" rtl="0" algn="l">
              <a:spcBef>
                <a:spcPts val="1200"/>
              </a:spcBef>
              <a:spcAft>
                <a:spcPts val="0"/>
              </a:spcAft>
              <a:buNone/>
            </a:pPr>
            <a:r>
              <a:t/>
            </a:r>
            <a:endParaRPr sz="6000">
              <a:latin typeface="Arial"/>
              <a:ea typeface="Arial"/>
              <a:cs typeface="Arial"/>
              <a:sym typeface="Arial"/>
            </a:endParaRPr>
          </a:p>
          <a:p>
            <a:pPr indent="0" lvl="0" marL="0" rtl="0" algn="l">
              <a:spcBef>
                <a:spcPts val="1200"/>
              </a:spcBef>
              <a:spcAft>
                <a:spcPts val="0"/>
              </a:spcAft>
              <a:buNone/>
            </a:pPr>
            <a:r>
              <a:t/>
            </a:r>
            <a:endParaRPr sz="6000">
              <a:latin typeface="Arial"/>
              <a:ea typeface="Arial"/>
              <a:cs typeface="Arial"/>
              <a:sym typeface="Arial"/>
            </a:endParaRPr>
          </a:p>
          <a:p>
            <a:pPr indent="0" lvl="0" marL="0" rtl="0" algn="l">
              <a:spcBef>
                <a:spcPts val="1200"/>
              </a:spcBef>
              <a:spcAft>
                <a:spcPts val="0"/>
              </a:spcAft>
              <a:buNone/>
            </a:pPr>
            <a:r>
              <a:t/>
            </a:r>
            <a:endParaRPr sz="6000">
              <a:latin typeface="Arial"/>
              <a:ea typeface="Arial"/>
              <a:cs typeface="Arial"/>
              <a:sym typeface="Arial"/>
            </a:endParaRPr>
          </a:p>
          <a:p>
            <a:pPr indent="0" lvl="0" marL="0" rtl="0" algn="l">
              <a:spcBef>
                <a:spcPts val="1200"/>
              </a:spcBef>
              <a:spcAft>
                <a:spcPts val="0"/>
              </a:spcAft>
              <a:buNone/>
            </a:pPr>
            <a:r>
              <a:t/>
            </a:r>
            <a:endParaRPr sz="6000">
              <a:latin typeface="Arial"/>
              <a:ea typeface="Arial"/>
              <a:cs typeface="Arial"/>
              <a:sym typeface="Arial"/>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pic>
        <p:nvPicPr>
          <p:cNvPr id="302" name="Google Shape;302;p37"/>
          <p:cNvPicPr preferRelativeResize="0"/>
          <p:nvPr/>
        </p:nvPicPr>
        <p:blipFill>
          <a:blip r:embed="rId3">
            <a:alphaModFix/>
          </a:blip>
          <a:stretch>
            <a:fillRect/>
          </a:stretch>
        </p:blipFill>
        <p:spPr>
          <a:xfrm>
            <a:off x="1889113" y="2113900"/>
            <a:ext cx="5365773" cy="2788699"/>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38"/>
          <p:cNvSpPr txBox="1"/>
          <p:nvPr>
            <p:ph type="title"/>
          </p:nvPr>
        </p:nvSpPr>
        <p:spPr>
          <a:xfrm>
            <a:off x="1297500" y="39325"/>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it"/>
              <a:t>Manipolazione Speculative Execution  </a:t>
            </a:r>
            <a:endParaRPr b="1"/>
          </a:p>
          <a:p>
            <a:pPr indent="0" lvl="0" marL="0" rtl="0" algn="l">
              <a:spcBef>
                <a:spcPts val="0"/>
              </a:spcBef>
              <a:spcAft>
                <a:spcPts val="0"/>
              </a:spcAft>
              <a:buNone/>
            </a:pPr>
            <a:r>
              <a:t/>
            </a:r>
            <a:endParaRPr b="1"/>
          </a:p>
          <a:p>
            <a:pPr indent="0" lvl="0" marL="0" rtl="0" algn="l">
              <a:spcBef>
                <a:spcPts val="0"/>
              </a:spcBef>
              <a:spcAft>
                <a:spcPts val="0"/>
              </a:spcAft>
              <a:buNone/>
            </a:pPr>
            <a:r>
              <a:t/>
            </a:r>
            <a:endParaRPr b="1"/>
          </a:p>
        </p:txBody>
      </p:sp>
      <p:sp>
        <p:nvSpPr>
          <p:cNvPr id="308" name="Google Shape;308;p38"/>
          <p:cNvSpPr txBox="1"/>
          <p:nvPr>
            <p:ph idx="1" type="body"/>
          </p:nvPr>
        </p:nvSpPr>
        <p:spPr>
          <a:xfrm>
            <a:off x="1257750" y="598250"/>
            <a:ext cx="7118400" cy="2744400"/>
          </a:xfrm>
          <a:prstGeom prst="rect">
            <a:avLst/>
          </a:prstGeom>
        </p:spPr>
        <p:txBody>
          <a:bodyPr anchorCtr="0" anchor="t" bIns="91425" lIns="91425" spcFirstLastPara="1" rIns="91425" wrap="square" tIns="91425">
            <a:normAutofit fontScale="25000" lnSpcReduction="20000"/>
          </a:bodyPr>
          <a:lstStyle/>
          <a:p>
            <a:pPr indent="0" lvl="0" marL="0" rtl="0" algn="l">
              <a:spcBef>
                <a:spcPts val="0"/>
              </a:spcBef>
              <a:spcAft>
                <a:spcPts val="0"/>
              </a:spcAft>
              <a:buNone/>
            </a:pPr>
            <a:r>
              <a:rPr lang="it" sz="4800">
                <a:latin typeface="Arial"/>
                <a:ea typeface="Arial"/>
                <a:cs typeface="Arial"/>
                <a:sym typeface="Arial"/>
              </a:rPr>
              <a:t>Sfruttando la funzione</a:t>
            </a:r>
            <a:r>
              <a:rPr lang="it" sz="4800">
                <a:latin typeface="Arial"/>
                <a:ea typeface="Arial"/>
                <a:cs typeface="Arial"/>
                <a:sym typeface="Arial"/>
              </a:rPr>
              <a:t> 'printf("x = %d\n", x);' il valore di 'x' viene stampato ad ogni iterazione.</a:t>
            </a:r>
            <a:endParaRPr sz="4800">
              <a:latin typeface="Arial"/>
              <a:ea typeface="Arial"/>
              <a:cs typeface="Arial"/>
              <a:sym typeface="Arial"/>
            </a:endParaRPr>
          </a:p>
          <a:p>
            <a:pPr indent="457200" lvl="0" marL="0" rtl="0" algn="l">
              <a:spcBef>
                <a:spcPts val="1200"/>
              </a:spcBef>
              <a:spcAft>
                <a:spcPts val="0"/>
              </a:spcAft>
              <a:buNone/>
            </a:pPr>
            <a:r>
              <a:t/>
            </a:r>
            <a:endParaRPr sz="4800">
              <a:latin typeface="Arial"/>
              <a:ea typeface="Arial"/>
              <a:cs typeface="Arial"/>
              <a:sym typeface="Arial"/>
            </a:endParaRPr>
          </a:p>
          <a:p>
            <a:pPr indent="457200" lvl="0" marL="0" rtl="0" algn="l">
              <a:spcBef>
                <a:spcPts val="1200"/>
              </a:spcBef>
              <a:spcAft>
                <a:spcPts val="0"/>
              </a:spcAft>
              <a:buNone/>
            </a:pPr>
            <a:r>
              <a:t/>
            </a:r>
            <a:endParaRPr sz="4800">
              <a:latin typeface="Arial"/>
              <a:ea typeface="Arial"/>
              <a:cs typeface="Arial"/>
              <a:sym typeface="Arial"/>
            </a:endParaRPr>
          </a:p>
          <a:p>
            <a:pPr indent="0" lvl="0" marL="1371600" rtl="0" algn="l">
              <a:spcBef>
                <a:spcPts val="1200"/>
              </a:spcBef>
              <a:spcAft>
                <a:spcPts val="0"/>
              </a:spcAft>
              <a:buNone/>
            </a:pPr>
            <a:r>
              <a:t/>
            </a:r>
            <a:endParaRPr sz="4800">
              <a:latin typeface="Arial"/>
              <a:ea typeface="Arial"/>
              <a:cs typeface="Arial"/>
              <a:sym typeface="Arial"/>
            </a:endParaRPr>
          </a:p>
          <a:p>
            <a:pPr indent="0" lvl="0" marL="0" rtl="0" algn="l">
              <a:spcBef>
                <a:spcPts val="1200"/>
              </a:spcBef>
              <a:spcAft>
                <a:spcPts val="0"/>
              </a:spcAft>
              <a:buNone/>
            </a:pPr>
            <a:r>
              <a:t/>
            </a:r>
            <a:endParaRPr sz="4800">
              <a:latin typeface="Arial"/>
              <a:ea typeface="Arial"/>
              <a:cs typeface="Arial"/>
              <a:sym typeface="Arial"/>
            </a:endParaRPr>
          </a:p>
          <a:p>
            <a:pPr indent="457200" lvl="0" marL="457200" rtl="0" algn="l">
              <a:spcBef>
                <a:spcPts val="0"/>
              </a:spcBef>
              <a:spcAft>
                <a:spcPts val="0"/>
              </a:spcAft>
              <a:buNone/>
            </a:pPr>
            <a:r>
              <a:t/>
            </a:r>
            <a:endParaRPr sz="4800">
              <a:latin typeface="Arial"/>
              <a:ea typeface="Arial"/>
              <a:cs typeface="Arial"/>
              <a:sym typeface="Arial"/>
            </a:endParaRPr>
          </a:p>
          <a:p>
            <a:pPr indent="0" lvl="0" marL="457200" rtl="0" algn="l">
              <a:spcBef>
                <a:spcPts val="1200"/>
              </a:spcBef>
              <a:spcAft>
                <a:spcPts val="0"/>
              </a:spcAft>
              <a:buNone/>
            </a:pPr>
            <a:r>
              <a:t/>
            </a:r>
            <a:endParaRPr sz="4800">
              <a:latin typeface="Arial"/>
              <a:ea typeface="Arial"/>
              <a:cs typeface="Arial"/>
              <a:sym typeface="Arial"/>
            </a:endParaRPr>
          </a:p>
          <a:p>
            <a:pPr indent="0" lvl="0" marL="457200" rtl="0" algn="l">
              <a:spcBef>
                <a:spcPts val="1200"/>
              </a:spcBef>
              <a:spcAft>
                <a:spcPts val="0"/>
              </a:spcAft>
              <a:buNone/>
            </a:pPr>
            <a:r>
              <a:t/>
            </a:r>
            <a:endParaRPr sz="4800">
              <a:latin typeface="Arial"/>
              <a:ea typeface="Arial"/>
              <a:cs typeface="Arial"/>
              <a:sym typeface="Arial"/>
            </a:endParaRPr>
          </a:p>
          <a:p>
            <a:pPr indent="0" lvl="0" marL="457200" rtl="0" algn="l">
              <a:spcBef>
                <a:spcPts val="1200"/>
              </a:spcBef>
              <a:spcAft>
                <a:spcPts val="0"/>
              </a:spcAft>
              <a:buNone/>
            </a:pPr>
            <a:r>
              <a:t/>
            </a:r>
            <a:endParaRPr sz="6000">
              <a:latin typeface="Arial"/>
              <a:ea typeface="Arial"/>
              <a:cs typeface="Arial"/>
              <a:sym typeface="Arial"/>
            </a:endParaRPr>
          </a:p>
          <a:p>
            <a:pPr indent="0" lvl="0" marL="0" rtl="0" algn="l">
              <a:spcBef>
                <a:spcPts val="1200"/>
              </a:spcBef>
              <a:spcAft>
                <a:spcPts val="0"/>
              </a:spcAft>
              <a:buNone/>
            </a:pPr>
            <a:r>
              <a:t/>
            </a:r>
            <a:endParaRPr sz="6000">
              <a:latin typeface="Arial"/>
              <a:ea typeface="Arial"/>
              <a:cs typeface="Arial"/>
              <a:sym typeface="Arial"/>
            </a:endParaRPr>
          </a:p>
          <a:p>
            <a:pPr indent="0" lvl="0" marL="0" rtl="0" algn="l">
              <a:spcBef>
                <a:spcPts val="1200"/>
              </a:spcBef>
              <a:spcAft>
                <a:spcPts val="0"/>
              </a:spcAft>
              <a:buNone/>
            </a:pPr>
            <a:r>
              <a:t/>
            </a:r>
            <a:endParaRPr sz="6000">
              <a:latin typeface="Arial"/>
              <a:ea typeface="Arial"/>
              <a:cs typeface="Arial"/>
              <a:sym typeface="Arial"/>
            </a:endParaRPr>
          </a:p>
          <a:p>
            <a:pPr indent="0" lvl="0" marL="0" rtl="0" algn="l">
              <a:spcBef>
                <a:spcPts val="1200"/>
              </a:spcBef>
              <a:spcAft>
                <a:spcPts val="0"/>
              </a:spcAft>
              <a:buNone/>
            </a:pPr>
            <a:r>
              <a:t/>
            </a:r>
            <a:endParaRPr sz="6000">
              <a:latin typeface="Arial"/>
              <a:ea typeface="Arial"/>
              <a:cs typeface="Arial"/>
              <a:sym typeface="Arial"/>
            </a:endParaRPr>
          </a:p>
          <a:p>
            <a:pPr indent="0" lvl="0" marL="0" rtl="0" algn="l">
              <a:spcBef>
                <a:spcPts val="1200"/>
              </a:spcBef>
              <a:spcAft>
                <a:spcPts val="0"/>
              </a:spcAft>
              <a:buNone/>
            </a:pPr>
            <a:r>
              <a:t/>
            </a:r>
            <a:endParaRPr sz="6000">
              <a:latin typeface="Arial"/>
              <a:ea typeface="Arial"/>
              <a:cs typeface="Arial"/>
              <a:sym typeface="Arial"/>
            </a:endParaRPr>
          </a:p>
          <a:p>
            <a:pPr indent="0" lvl="0" marL="0" rtl="0" algn="l">
              <a:spcBef>
                <a:spcPts val="1200"/>
              </a:spcBef>
              <a:spcAft>
                <a:spcPts val="0"/>
              </a:spcAft>
              <a:buNone/>
            </a:pPr>
            <a:r>
              <a:t/>
            </a:r>
            <a:endParaRPr sz="6000">
              <a:latin typeface="Arial"/>
              <a:ea typeface="Arial"/>
              <a:cs typeface="Arial"/>
              <a:sym typeface="Arial"/>
            </a:endParaRPr>
          </a:p>
          <a:p>
            <a:pPr indent="0" lvl="0" marL="0" rtl="0" algn="l">
              <a:spcBef>
                <a:spcPts val="1200"/>
              </a:spcBef>
              <a:spcAft>
                <a:spcPts val="0"/>
              </a:spcAft>
              <a:buNone/>
            </a:pPr>
            <a:r>
              <a:t/>
            </a:r>
            <a:endParaRPr sz="6000">
              <a:latin typeface="Arial"/>
              <a:ea typeface="Arial"/>
              <a:cs typeface="Arial"/>
              <a:sym typeface="Arial"/>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pic>
        <p:nvPicPr>
          <p:cNvPr id="309" name="Google Shape;309;p38"/>
          <p:cNvPicPr preferRelativeResize="0"/>
          <p:nvPr/>
        </p:nvPicPr>
        <p:blipFill>
          <a:blip r:embed="rId3">
            <a:alphaModFix/>
          </a:blip>
          <a:stretch>
            <a:fillRect/>
          </a:stretch>
        </p:blipFill>
        <p:spPr>
          <a:xfrm>
            <a:off x="1752600" y="1082888"/>
            <a:ext cx="5638800" cy="3286125"/>
          </a:xfrm>
          <a:prstGeom prst="rect">
            <a:avLst/>
          </a:prstGeom>
          <a:noFill/>
          <a:ln>
            <a:noFill/>
          </a:ln>
        </p:spPr>
      </p:pic>
      <p:sp>
        <p:nvSpPr>
          <p:cNvPr id="310" name="Google Shape;310;p38"/>
          <p:cNvSpPr txBox="1"/>
          <p:nvPr/>
        </p:nvSpPr>
        <p:spPr>
          <a:xfrm>
            <a:off x="1297500" y="4435700"/>
            <a:ext cx="7038900" cy="22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t" sz="1300">
                <a:solidFill>
                  <a:schemeClr val="lt1"/>
                </a:solidFill>
              </a:rPr>
              <a:t>NB: Il valore “grande” di x viene calcolato in modo da  puntare alla posizione di memoria della nostra variabile "segreta".</a:t>
            </a:r>
            <a:endParaRPr sz="1300">
              <a:solidFill>
                <a:schemeClr val="lt1"/>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39"/>
          <p:cNvSpPr txBox="1"/>
          <p:nvPr>
            <p:ph type="title"/>
          </p:nvPr>
        </p:nvSpPr>
        <p:spPr>
          <a:xfrm>
            <a:off x="1297500" y="39325"/>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it"/>
              <a:t>Attacco Side-Channel 1</a:t>
            </a:r>
            <a:endParaRPr b="1"/>
          </a:p>
          <a:p>
            <a:pPr indent="0" lvl="0" marL="0" rtl="0" algn="l">
              <a:spcBef>
                <a:spcPts val="0"/>
              </a:spcBef>
              <a:spcAft>
                <a:spcPts val="0"/>
              </a:spcAft>
              <a:buNone/>
            </a:pPr>
            <a:r>
              <a:t/>
            </a:r>
            <a:endParaRPr b="1"/>
          </a:p>
        </p:txBody>
      </p:sp>
      <p:sp>
        <p:nvSpPr>
          <p:cNvPr id="316" name="Google Shape;316;p39"/>
          <p:cNvSpPr txBox="1"/>
          <p:nvPr>
            <p:ph idx="1" type="body"/>
          </p:nvPr>
        </p:nvSpPr>
        <p:spPr>
          <a:xfrm>
            <a:off x="1297500" y="842050"/>
            <a:ext cx="7118400" cy="2744400"/>
          </a:xfrm>
          <a:prstGeom prst="rect">
            <a:avLst/>
          </a:prstGeom>
        </p:spPr>
        <p:txBody>
          <a:bodyPr anchorCtr="0" anchor="t" bIns="91425" lIns="91425" spcFirstLastPara="1" rIns="91425" wrap="square" tIns="91425">
            <a:normAutofit fontScale="25000" lnSpcReduction="20000"/>
          </a:bodyPr>
          <a:lstStyle/>
          <a:p>
            <a:pPr indent="0" lvl="0" marL="0" rtl="0" algn="l">
              <a:spcBef>
                <a:spcPts val="0"/>
              </a:spcBef>
              <a:spcAft>
                <a:spcPts val="0"/>
              </a:spcAft>
              <a:buNone/>
            </a:pPr>
            <a:r>
              <a:rPr b="1" lang="it" sz="6000">
                <a:latin typeface="Arial"/>
                <a:ea typeface="Arial"/>
                <a:cs typeface="Arial"/>
                <a:sym typeface="Arial"/>
              </a:rPr>
              <a:t>Letture psedo-casuali</a:t>
            </a:r>
            <a:r>
              <a:rPr lang="it" sz="6000">
                <a:latin typeface="Arial"/>
                <a:ea typeface="Arial"/>
                <a:cs typeface="Arial"/>
                <a:sym typeface="Arial"/>
              </a:rPr>
              <a:t>: Questo impedisce al processore di ottimizzare le letture, il che potrebbe influenzare i calcoli di timing necessari per l'attacco a tempo.</a:t>
            </a:r>
            <a:endParaRPr sz="6000">
              <a:latin typeface="Arial"/>
              <a:ea typeface="Arial"/>
              <a:cs typeface="Arial"/>
              <a:sym typeface="Arial"/>
            </a:endParaRPr>
          </a:p>
          <a:p>
            <a:pPr indent="0" lvl="0" marL="0" rtl="0" algn="l">
              <a:spcBef>
                <a:spcPts val="1200"/>
              </a:spcBef>
              <a:spcAft>
                <a:spcPts val="0"/>
              </a:spcAft>
              <a:buNone/>
            </a:pPr>
            <a:r>
              <a:rPr b="1" lang="it" sz="6000">
                <a:latin typeface="Arial"/>
                <a:ea typeface="Arial"/>
                <a:cs typeface="Arial"/>
                <a:sym typeface="Arial"/>
              </a:rPr>
              <a:t>Scansione di tutti i valori di x</a:t>
            </a:r>
            <a:r>
              <a:rPr lang="it" sz="6000">
                <a:latin typeface="Arial"/>
                <a:ea typeface="Arial"/>
                <a:cs typeface="Arial"/>
                <a:sym typeface="Arial"/>
              </a:rPr>
              <a:t>: Ricordiamo che array2[array1[x] * 512] è stato eseguito in modo speculativo nella funzione della vittima e il risultato è stato memorizzato nella cache.</a:t>
            </a:r>
            <a:endParaRPr sz="6000">
              <a:latin typeface="Arial"/>
              <a:ea typeface="Arial"/>
              <a:cs typeface="Arial"/>
              <a:sym typeface="Arial"/>
            </a:endParaRPr>
          </a:p>
          <a:p>
            <a:pPr indent="0" lvl="0" marL="457200" rtl="0" algn="l">
              <a:spcBef>
                <a:spcPts val="1200"/>
              </a:spcBef>
              <a:spcAft>
                <a:spcPts val="0"/>
              </a:spcAft>
              <a:buNone/>
            </a:pPr>
            <a:r>
              <a:t/>
            </a:r>
            <a:endParaRPr sz="4800">
              <a:latin typeface="Arial"/>
              <a:ea typeface="Arial"/>
              <a:cs typeface="Arial"/>
              <a:sym typeface="Arial"/>
            </a:endParaRPr>
          </a:p>
          <a:p>
            <a:pPr indent="0" lvl="0" marL="0" rtl="0" algn="l">
              <a:spcBef>
                <a:spcPts val="1200"/>
              </a:spcBef>
              <a:spcAft>
                <a:spcPts val="0"/>
              </a:spcAft>
              <a:buNone/>
            </a:pPr>
            <a:r>
              <a:t/>
            </a:r>
            <a:endParaRPr sz="4800">
              <a:latin typeface="Arial"/>
              <a:ea typeface="Arial"/>
              <a:cs typeface="Arial"/>
              <a:sym typeface="Arial"/>
            </a:endParaRPr>
          </a:p>
          <a:p>
            <a:pPr indent="0" lvl="0" marL="0" rtl="0" algn="l">
              <a:spcBef>
                <a:spcPts val="1200"/>
              </a:spcBef>
              <a:spcAft>
                <a:spcPts val="0"/>
              </a:spcAft>
              <a:buNone/>
            </a:pPr>
            <a:r>
              <a:t/>
            </a:r>
            <a:endParaRPr sz="4800">
              <a:latin typeface="Arial"/>
              <a:ea typeface="Arial"/>
              <a:cs typeface="Arial"/>
              <a:sym typeface="Arial"/>
            </a:endParaRPr>
          </a:p>
          <a:p>
            <a:pPr indent="0" lvl="0" marL="0" rtl="0" algn="l">
              <a:spcBef>
                <a:spcPts val="1200"/>
              </a:spcBef>
              <a:spcAft>
                <a:spcPts val="0"/>
              </a:spcAft>
              <a:buNone/>
            </a:pPr>
            <a:r>
              <a:t/>
            </a:r>
            <a:endParaRPr sz="4800">
              <a:latin typeface="Arial"/>
              <a:ea typeface="Arial"/>
              <a:cs typeface="Arial"/>
              <a:sym typeface="Arial"/>
            </a:endParaRPr>
          </a:p>
          <a:p>
            <a:pPr indent="0" lvl="0" marL="0" rtl="0" algn="l">
              <a:spcBef>
                <a:spcPts val="1200"/>
              </a:spcBef>
              <a:spcAft>
                <a:spcPts val="0"/>
              </a:spcAft>
              <a:buNone/>
            </a:pPr>
            <a:r>
              <a:t/>
            </a:r>
            <a:endParaRPr sz="4800">
              <a:latin typeface="Arial"/>
              <a:ea typeface="Arial"/>
              <a:cs typeface="Arial"/>
              <a:sym typeface="Arial"/>
            </a:endParaRPr>
          </a:p>
          <a:p>
            <a:pPr indent="0" lvl="0" marL="0" rtl="0" algn="l">
              <a:spcBef>
                <a:spcPts val="1200"/>
              </a:spcBef>
              <a:spcAft>
                <a:spcPts val="0"/>
              </a:spcAft>
              <a:buNone/>
            </a:pPr>
            <a:r>
              <a:t/>
            </a:r>
            <a:endParaRPr sz="4800">
              <a:latin typeface="Arial"/>
              <a:ea typeface="Arial"/>
              <a:cs typeface="Arial"/>
              <a:sym typeface="Arial"/>
            </a:endParaRPr>
          </a:p>
          <a:p>
            <a:pPr indent="0" lvl="0" marL="0" rtl="0" algn="l">
              <a:spcBef>
                <a:spcPts val="1200"/>
              </a:spcBef>
              <a:spcAft>
                <a:spcPts val="0"/>
              </a:spcAft>
              <a:buNone/>
            </a:pPr>
            <a:r>
              <a:t/>
            </a:r>
            <a:endParaRPr sz="4800">
              <a:latin typeface="Arial"/>
              <a:ea typeface="Arial"/>
              <a:cs typeface="Arial"/>
              <a:sym typeface="Arial"/>
            </a:endParaRPr>
          </a:p>
          <a:p>
            <a:pPr indent="0" lvl="0" marL="0" rtl="0" algn="l">
              <a:spcBef>
                <a:spcPts val="1200"/>
              </a:spcBef>
              <a:spcAft>
                <a:spcPts val="0"/>
              </a:spcAft>
              <a:buNone/>
            </a:pPr>
            <a:r>
              <a:t/>
            </a:r>
            <a:endParaRPr sz="4800">
              <a:latin typeface="Arial"/>
              <a:ea typeface="Arial"/>
              <a:cs typeface="Arial"/>
              <a:sym typeface="Arial"/>
            </a:endParaRPr>
          </a:p>
          <a:p>
            <a:pPr indent="0" lvl="0" marL="0" rtl="0" algn="l">
              <a:spcBef>
                <a:spcPts val="1200"/>
              </a:spcBef>
              <a:spcAft>
                <a:spcPts val="0"/>
              </a:spcAft>
              <a:buNone/>
            </a:pPr>
            <a:r>
              <a:t/>
            </a:r>
            <a:endParaRPr sz="4800">
              <a:latin typeface="Arial"/>
              <a:ea typeface="Arial"/>
              <a:cs typeface="Arial"/>
              <a:sym typeface="Arial"/>
            </a:endParaRPr>
          </a:p>
          <a:p>
            <a:pPr indent="0" lvl="0" marL="0" rtl="0" algn="l">
              <a:spcBef>
                <a:spcPts val="1200"/>
              </a:spcBef>
              <a:spcAft>
                <a:spcPts val="0"/>
              </a:spcAft>
              <a:buNone/>
            </a:pPr>
            <a:r>
              <a:t/>
            </a:r>
            <a:endParaRPr sz="4800">
              <a:latin typeface="Arial"/>
              <a:ea typeface="Arial"/>
              <a:cs typeface="Arial"/>
              <a:sym typeface="Arial"/>
            </a:endParaRPr>
          </a:p>
          <a:p>
            <a:pPr indent="0" lvl="0" marL="1371600" rtl="0" algn="l">
              <a:spcBef>
                <a:spcPts val="1200"/>
              </a:spcBef>
              <a:spcAft>
                <a:spcPts val="0"/>
              </a:spcAft>
              <a:buNone/>
            </a:pPr>
            <a:r>
              <a:t/>
            </a:r>
            <a:endParaRPr sz="4800">
              <a:latin typeface="Arial"/>
              <a:ea typeface="Arial"/>
              <a:cs typeface="Arial"/>
              <a:sym typeface="Arial"/>
            </a:endParaRPr>
          </a:p>
          <a:p>
            <a:pPr indent="0" lvl="0" marL="0" rtl="0" algn="l">
              <a:spcBef>
                <a:spcPts val="1200"/>
              </a:spcBef>
              <a:spcAft>
                <a:spcPts val="0"/>
              </a:spcAft>
              <a:buNone/>
            </a:pPr>
            <a:r>
              <a:t/>
            </a:r>
            <a:endParaRPr sz="4800">
              <a:latin typeface="Arial"/>
              <a:ea typeface="Arial"/>
              <a:cs typeface="Arial"/>
              <a:sym typeface="Arial"/>
            </a:endParaRPr>
          </a:p>
          <a:p>
            <a:pPr indent="457200" lvl="0" marL="457200" rtl="0" algn="l">
              <a:spcBef>
                <a:spcPts val="0"/>
              </a:spcBef>
              <a:spcAft>
                <a:spcPts val="0"/>
              </a:spcAft>
              <a:buNone/>
            </a:pPr>
            <a:r>
              <a:t/>
            </a:r>
            <a:endParaRPr sz="4800">
              <a:latin typeface="Arial"/>
              <a:ea typeface="Arial"/>
              <a:cs typeface="Arial"/>
              <a:sym typeface="Arial"/>
            </a:endParaRPr>
          </a:p>
          <a:p>
            <a:pPr indent="0" lvl="0" marL="457200" rtl="0" algn="l">
              <a:spcBef>
                <a:spcPts val="1200"/>
              </a:spcBef>
              <a:spcAft>
                <a:spcPts val="0"/>
              </a:spcAft>
              <a:buNone/>
            </a:pPr>
            <a:r>
              <a:t/>
            </a:r>
            <a:endParaRPr sz="4800">
              <a:latin typeface="Arial"/>
              <a:ea typeface="Arial"/>
              <a:cs typeface="Arial"/>
              <a:sym typeface="Arial"/>
            </a:endParaRPr>
          </a:p>
          <a:p>
            <a:pPr indent="0" lvl="0" marL="457200" rtl="0" algn="l">
              <a:spcBef>
                <a:spcPts val="1200"/>
              </a:spcBef>
              <a:spcAft>
                <a:spcPts val="0"/>
              </a:spcAft>
              <a:buNone/>
            </a:pPr>
            <a:r>
              <a:t/>
            </a:r>
            <a:endParaRPr sz="4800">
              <a:latin typeface="Arial"/>
              <a:ea typeface="Arial"/>
              <a:cs typeface="Arial"/>
              <a:sym typeface="Arial"/>
            </a:endParaRPr>
          </a:p>
          <a:p>
            <a:pPr indent="0" lvl="0" marL="457200" rtl="0" algn="l">
              <a:spcBef>
                <a:spcPts val="1200"/>
              </a:spcBef>
              <a:spcAft>
                <a:spcPts val="0"/>
              </a:spcAft>
              <a:buNone/>
            </a:pPr>
            <a:r>
              <a:t/>
            </a:r>
            <a:endParaRPr sz="6000">
              <a:latin typeface="Arial"/>
              <a:ea typeface="Arial"/>
              <a:cs typeface="Arial"/>
              <a:sym typeface="Arial"/>
            </a:endParaRPr>
          </a:p>
          <a:p>
            <a:pPr indent="0" lvl="0" marL="0" rtl="0" algn="l">
              <a:spcBef>
                <a:spcPts val="1200"/>
              </a:spcBef>
              <a:spcAft>
                <a:spcPts val="0"/>
              </a:spcAft>
              <a:buNone/>
            </a:pPr>
            <a:r>
              <a:t/>
            </a:r>
            <a:endParaRPr sz="6000">
              <a:latin typeface="Arial"/>
              <a:ea typeface="Arial"/>
              <a:cs typeface="Arial"/>
              <a:sym typeface="Arial"/>
            </a:endParaRPr>
          </a:p>
          <a:p>
            <a:pPr indent="0" lvl="0" marL="0" rtl="0" algn="l">
              <a:spcBef>
                <a:spcPts val="1200"/>
              </a:spcBef>
              <a:spcAft>
                <a:spcPts val="0"/>
              </a:spcAft>
              <a:buNone/>
            </a:pPr>
            <a:r>
              <a:t/>
            </a:r>
            <a:endParaRPr sz="6000">
              <a:latin typeface="Arial"/>
              <a:ea typeface="Arial"/>
              <a:cs typeface="Arial"/>
              <a:sym typeface="Arial"/>
            </a:endParaRPr>
          </a:p>
          <a:p>
            <a:pPr indent="0" lvl="0" marL="0" rtl="0" algn="l">
              <a:spcBef>
                <a:spcPts val="1200"/>
              </a:spcBef>
              <a:spcAft>
                <a:spcPts val="0"/>
              </a:spcAft>
              <a:buNone/>
            </a:pPr>
            <a:r>
              <a:t/>
            </a:r>
            <a:endParaRPr sz="6000">
              <a:latin typeface="Arial"/>
              <a:ea typeface="Arial"/>
              <a:cs typeface="Arial"/>
              <a:sym typeface="Arial"/>
            </a:endParaRPr>
          </a:p>
          <a:p>
            <a:pPr indent="0" lvl="0" marL="0" rtl="0" algn="l">
              <a:spcBef>
                <a:spcPts val="1200"/>
              </a:spcBef>
              <a:spcAft>
                <a:spcPts val="0"/>
              </a:spcAft>
              <a:buNone/>
            </a:pPr>
            <a:r>
              <a:t/>
            </a:r>
            <a:endParaRPr sz="6000">
              <a:latin typeface="Arial"/>
              <a:ea typeface="Arial"/>
              <a:cs typeface="Arial"/>
              <a:sym typeface="Arial"/>
            </a:endParaRPr>
          </a:p>
          <a:p>
            <a:pPr indent="0" lvl="0" marL="0" rtl="0" algn="l">
              <a:spcBef>
                <a:spcPts val="1200"/>
              </a:spcBef>
              <a:spcAft>
                <a:spcPts val="0"/>
              </a:spcAft>
              <a:buNone/>
            </a:pPr>
            <a:r>
              <a:t/>
            </a:r>
            <a:endParaRPr sz="6000">
              <a:latin typeface="Arial"/>
              <a:ea typeface="Arial"/>
              <a:cs typeface="Arial"/>
              <a:sym typeface="Arial"/>
            </a:endParaRPr>
          </a:p>
          <a:p>
            <a:pPr indent="0" lvl="0" marL="0" rtl="0" algn="l">
              <a:spcBef>
                <a:spcPts val="1200"/>
              </a:spcBef>
              <a:spcAft>
                <a:spcPts val="0"/>
              </a:spcAft>
              <a:buNone/>
            </a:pPr>
            <a:r>
              <a:t/>
            </a:r>
            <a:endParaRPr sz="6000">
              <a:latin typeface="Arial"/>
              <a:ea typeface="Arial"/>
              <a:cs typeface="Arial"/>
              <a:sym typeface="Arial"/>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pic>
        <p:nvPicPr>
          <p:cNvPr id="317" name="Google Shape;317;p39"/>
          <p:cNvPicPr preferRelativeResize="0"/>
          <p:nvPr/>
        </p:nvPicPr>
        <p:blipFill>
          <a:blip r:embed="rId3">
            <a:alphaModFix/>
          </a:blip>
          <a:stretch>
            <a:fillRect/>
          </a:stretch>
        </p:blipFill>
        <p:spPr>
          <a:xfrm>
            <a:off x="1052550" y="1903250"/>
            <a:ext cx="7038898" cy="28988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40"/>
          <p:cNvSpPr txBox="1"/>
          <p:nvPr>
            <p:ph type="title"/>
          </p:nvPr>
        </p:nvSpPr>
        <p:spPr>
          <a:xfrm>
            <a:off x="1297500" y="39325"/>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it"/>
              <a:t>Attacco Side-Channel 2</a:t>
            </a:r>
            <a:endParaRPr b="1"/>
          </a:p>
          <a:p>
            <a:pPr indent="0" lvl="0" marL="0" rtl="0" algn="l">
              <a:spcBef>
                <a:spcPts val="0"/>
              </a:spcBef>
              <a:spcAft>
                <a:spcPts val="0"/>
              </a:spcAft>
              <a:buNone/>
            </a:pPr>
            <a:r>
              <a:t/>
            </a:r>
            <a:endParaRPr b="1"/>
          </a:p>
          <a:p>
            <a:pPr indent="0" lvl="0" marL="0" rtl="0" algn="l">
              <a:spcBef>
                <a:spcPts val="0"/>
              </a:spcBef>
              <a:spcAft>
                <a:spcPts val="0"/>
              </a:spcAft>
              <a:buNone/>
            </a:pPr>
            <a:r>
              <a:t/>
            </a:r>
            <a:endParaRPr b="1"/>
          </a:p>
          <a:p>
            <a:pPr indent="0" lvl="0" marL="0" rtl="0" algn="l">
              <a:spcBef>
                <a:spcPts val="0"/>
              </a:spcBef>
              <a:spcAft>
                <a:spcPts val="0"/>
              </a:spcAft>
              <a:buNone/>
            </a:pPr>
            <a:r>
              <a:t/>
            </a:r>
            <a:endParaRPr b="1"/>
          </a:p>
        </p:txBody>
      </p:sp>
      <p:sp>
        <p:nvSpPr>
          <p:cNvPr id="323" name="Google Shape;323;p40"/>
          <p:cNvSpPr txBox="1"/>
          <p:nvPr>
            <p:ph idx="1" type="body"/>
          </p:nvPr>
        </p:nvSpPr>
        <p:spPr>
          <a:xfrm>
            <a:off x="1297500" y="661175"/>
            <a:ext cx="7118400" cy="2744400"/>
          </a:xfrm>
          <a:prstGeom prst="rect">
            <a:avLst/>
          </a:prstGeom>
        </p:spPr>
        <p:txBody>
          <a:bodyPr anchorCtr="0" anchor="t" bIns="91425" lIns="91425" spcFirstLastPara="1" rIns="91425" wrap="square" tIns="91425">
            <a:normAutofit fontScale="25000" lnSpcReduction="20000"/>
          </a:bodyPr>
          <a:lstStyle/>
          <a:p>
            <a:pPr indent="0" lvl="0" marL="0" rtl="0" algn="l">
              <a:spcBef>
                <a:spcPts val="0"/>
              </a:spcBef>
              <a:spcAft>
                <a:spcPts val="0"/>
              </a:spcAft>
              <a:buNone/>
            </a:pPr>
            <a:r>
              <a:rPr b="1" lang="it" sz="6000">
                <a:latin typeface="Arial"/>
                <a:ea typeface="Arial"/>
                <a:cs typeface="Arial"/>
                <a:sym typeface="Arial"/>
              </a:rPr>
              <a:t>Identificazione del valore letto fuori limite</a:t>
            </a:r>
            <a:r>
              <a:rPr lang="it" sz="6000">
                <a:latin typeface="Arial"/>
                <a:ea typeface="Arial"/>
                <a:cs typeface="Arial"/>
                <a:sym typeface="Arial"/>
              </a:rPr>
              <a:t>:</a:t>
            </a:r>
            <a:endParaRPr sz="6000">
              <a:latin typeface="Arial"/>
              <a:ea typeface="Arial"/>
              <a:cs typeface="Arial"/>
              <a:sym typeface="Arial"/>
            </a:endParaRPr>
          </a:p>
          <a:p>
            <a:pPr indent="-323850" lvl="0" marL="457200" rtl="0" algn="l">
              <a:spcBef>
                <a:spcPts val="1200"/>
              </a:spcBef>
              <a:spcAft>
                <a:spcPts val="0"/>
              </a:spcAft>
              <a:buSzPct val="100000"/>
              <a:buFont typeface="Arial"/>
              <a:buChar char="●"/>
            </a:pPr>
            <a:r>
              <a:rPr lang="it" sz="6000">
                <a:latin typeface="Arial"/>
                <a:ea typeface="Arial"/>
                <a:cs typeface="Arial"/>
                <a:sym typeface="Arial"/>
              </a:rPr>
              <a:t>Per ogni valore di x, viene misurato il tempo di accesso a array2[x * 512].</a:t>
            </a:r>
            <a:endParaRPr sz="6000">
              <a:latin typeface="Arial"/>
              <a:ea typeface="Arial"/>
              <a:cs typeface="Arial"/>
              <a:sym typeface="Arial"/>
            </a:endParaRPr>
          </a:p>
          <a:p>
            <a:pPr indent="-323850" lvl="0" marL="457200" rtl="0" algn="l">
              <a:spcBef>
                <a:spcPts val="0"/>
              </a:spcBef>
              <a:spcAft>
                <a:spcPts val="0"/>
              </a:spcAft>
              <a:buSzPct val="100000"/>
              <a:buFont typeface="Arial"/>
              <a:buChar char="●"/>
            </a:pPr>
            <a:r>
              <a:rPr lang="it" sz="6000">
                <a:latin typeface="Arial"/>
                <a:ea typeface="Arial"/>
                <a:cs typeface="Arial"/>
                <a:sym typeface="Arial"/>
              </a:rPr>
              <a:t>Un accesso veloce indica un "cache hit", ovvero che il valore è già presente nella cache e viene letto rapidamente.</a:t>
            </a:r>
            <a:endParaRPr sz="6000">
              <a:latin typeface="Arial"/>
              <a:ea typeface="Arial"/>
              <a:cs typeface="Arial"/>
              <a:sym typeface="Arial"/>
            </a:endParaRPr>
          </a:p>
          <a:p>
            <a:pPr indent="-323850" lvl="0" marL="457200" rtl="0" algn="l">
              <a:spcBef>
                <a:spcPts val="0"/>
              </a:spcBef>
              <a:spcAft>
                <a:spcPts val="0"/>
              </a:spcAft>
              <a:buSzPct val="100000"/>
              <a:buFont typeface="Arial"/>
              <a:buChar char="●"/>
            </a:pPr>
            <a:r>
              <a:rPr lang="it" sz="6000">
                <a:latin typeface="Arial"/>
                <a:ea typeface="Arial"/>
                <a:cs typeface="Arial"/>
                <a:sym typeface="Arial"/>
              </a:rPr>
              <a:t>Il valore di x che produce il tempo di accesso più veloce è considerato il candidato più probabile per essere stato letto fuori limite nella funzione vittima.</a:t>
            </a:r>
            <a:endParaRPr sz="6000">
              <a:latin typeface="Arial"/>
              <a:ea typeface="Arial"/>
              <a:cs typeface="Arial"/>
              <a:sym typeface="Arial"/>
            </a:endParaRPr>
          </a:p>
          <a:p>
            <a:pPr indent="-323850" lvl="0" marL="457200" rtl="0" algn="l">
              <a:spcBef>
                <a:spcPts val="0"/>
              </a:spcBef>
              <a:spcAft>
                <a:spcPts val="0"/>
              </a:spcAft>
              <a:buSzPct val="100000"/>
              <a:buFont typeface="Arial"/>
              <a:buChar char="●"/>
            </a:pPr>
            <a:r>
              <a:rPr lang="it" sz="6000">
                <a:latin typeface="Arial"/>
                <a:ea typeface="Arial"/>
                <a:cs typeface="Arial"/>
                <a:sym typeface="Arial"/>
              </a:rPr>
              <a:t>A questo valore candidato viene assegnato un punteggio +1.</a:t>
            </a:r>
            <a:endParaRPr sz="6000">
              <a:latin typeface="Arial"/>
              <a:ea typeface="Arial"/>
              <a:cs typeface="Arial"/>
              <a:sym typeface="Arial"/>
            </a:endParaRPr>
          </a:p>
          <a:p>
            <a:pPr indent="0" lvl="0" marL="457200" rtl="0" algn="l">
              <a:spcBef>
                <a:spcPts val="1200"/>
              </a:spcBef>
              <a:spcAft>
                <a:spcPts val="0"/>
              </a:spcAft>
              <a:buNone/>
            </a:pPr>
            <a:r>
              <a:t/>
            </a:r>
            <a:endParaRPr sz="4800">
              <a:latin typeface="Arial"/>
              <a:ea typeface="Arial"/>
              <a:cs typeface="Arial"/>
              <a:sym typeface="Arial"/>
            </a:endParaRPr>
          </a:p>
          <a:p>
            <a:pPr indent="0" lvl="0" marL="457200" rtl="0" algn="l">
              <a:spcBef>
                <a:spcPts val="1200"/>
              </a:spcBef>
              <a:spcAft>
                <a:spcPts val="0"/>
              </a:spcAft>
              <a:buNone/>
            </a:pPr>
            <a:r>
              <a:t/>
            </a:r>
            <a:endParaRPr sz="4800">
              <a:latin typeface="Arial"/>
              <a:ea typeface="Arial"/>
              <a:cs typeface="Arial"/>
              <a:sym typeface="Arial"/>
            </a:endParaRPr>
          </a:p>
          <a:p>
            <a:pPr indent="0" lvl="0" marL="0" rtl="0" algn="l">
              <a:spcBef>
                <a:spcPts val="1200"/>
              </a:spcBef>
              <a:spcAft>
                <a:spcPts val="0"/>
              </a:spcAft>
              <a:buNone/>
            </a:pPr>
            <a:r>
              <a:t/>
            </a:r>
            <a:endParaRPr sz="4800">
              <a:latin typeface="Arial"/>
              <a:ea typeface="Arial"/>
              <a:cs typeface="Arial"/>
              <a:sym typeface="Arial"/>
            </a:endParaRPr>
          </a:p>
          <a:p>
            <a:pPr indent="0" lvl="0" marL="0" rtl="0" algn="l">
              <a:spcBef>
                <a:spcPts val="1200"/>
              </a:spcBef>
              <a:spcAft>
                <a:spcPts val="0"/>
              </a:spcAft>
              <a:buNone/>
            </a:pPr>
            <a:r>
              <a:t/>
            </a:r>
            <a:endParaRPr sz="4800">
              <a:latin typeface="Arial"/>
              <a:ea typeface="Arial"/>
              <a:cs typeface="Arial"/>
              <a:sym typeface="Arial"/>
            </a:endParaRPr>
          </a:p>
          <a:p>
            <a:pPr indent="0" lvl="0" marL="0" rtl="0" algn="l">
              <a:spcBef>
                <a:spcPts val="1200"/>
              </a:spcBef>
              <a:spcAft>
                <a:spcPts val="0"/>
              </a:spcAft>
              <a:buNone/>
            </a:pPr>
            <a:r>
              <a:t/>
            </a:r>
            <a:endParaRPr sz="4800">
              <a:latin typeface="Arial"/>
              <a:ea typeface="Arial"/>
              <a:cs typeface="Arial"/>
              <a:sym typeface="Arial"/>
            </a:endParaRPr>
          </a:p>
          <a:p>
            <a:pPr indent="0" lvl="0" marL="0" rtl="0" algn="l">
              <a:spcBef>
                <a:spcPts val="1200"/>
              </a:spcBef>
              <a:spcAft>
                <a:spcPts val="0"/>
              </a:spcAft>
              <a:buNone/>
            </a:pPr>
            <a:r>
              <a:t/>
            </a:r>
            <a:endParaRPr sz="4800">
              <a:latin typeface="Arial"/>
              <a:ea typeface="Arial"/>
              <a:cs typeface="Arial"/>
              <a:sym typeface="Arial"/>
            </a:endParaRPr>
          </a:p>
          <a:p>
            <a:pPr indent="0" lvl="0" marL="0" rtl="0" algn="l">
              <a:spcBef>
                <a:spcPts val="1200"/>
              </a:spcBef>
              <a:spcAft>
                <a:spcPts val="0"/>
              </a:spcAft>
              <a:buNone/>
            </a:pPr>
            <a:r>
              <a:t/>
            </a:r>
            <a:endParaRPr sz="4800">
              <a:latin typeface="Arial"/>
              <a:ea typeface="Arial"/>
              <a:cs typeface="Arial"/>
              <a:sym typeface="Arial"/>
            </a:endParaRPr>
          </a:p>
          <a:p>
            <a:pPr indent="0" lvl="0" marL="0" rtl="0" algn="l">
              <a:spcBef>
                <a:spcPts val="1200"/>
              </a:spcBef>
              <a:spcAft>
                <a:spcPts val="0"/>
              </a:spcAft>
              <a:buNone/>
            </a:pPr>
            <a:r>
              <a:t/>
            </a:r>
            <a:endParaRPr sz="4800">
              <a:latin typeface="Arial"/>
              <a:ea typeface="Arial"/>
              <a:cs typeface="Arial"/>
              <a:sym typeface="Arial"/>
            </a:endParaRPr>
          </a:p>
          <a:p>
            <a:pPr indent="0" lvl="0" marL="0" rtl="0" algn="l">
              <a:spcBef>
                <a:spcPts val="1200"/>
              </a:spcBef>
              <a:spcAft>
                <a:spcPts val="0"/>
              </a:spcAft>
              <a:buNone/>
            </a:pPr>
            <a:r>
              <a:t/>
            </a:r>
            <a:endParaRPr sz="4800">
              <a:latin typeface="Arial"/>
              <a:ea typeface="Arial"/>
              <a:cs typeface="Arial"/>
              <a:sym typeface="Arial"/>
            </a:endParaRPr>
          </a:p>
          <a:p>
            <a:pPr indent="0" lvl="0" marL="0" rtl="0" algn="l">
              <a:spcBef>
                <a:spcPts val="1200"/>
              </a:spcBef>
              <a:spcAft>
                <a:spcPts val="0"/>
              </a:spcAft>
              <a:buNone/>
            </a:pPr>
            <a:r>
              <a:t/>
            </a:r>
            <a:endParaRPr sz="4800">
              <a:latin typeface="Arial"/>
              <a:ea typeface="Arial"/>
              <a:cs typeface="Arial"/>
              <a:sym typeface="Arial"/>
            </a:endParaRPr>
          </a:p>
          <a:p>
            <a:pPr indent="0" lvl="0" marL="0" rtl="0" algn="l">
              <a:spcBef>
                <a:spcPts val="1200"/>
              </a:spcBef>
              <a:spcAft>
                <a:spcPts val="0"/>
              </a:spcAft>
              <a:buNone/>
            </a:pPr>
            <a:r>
              <a:t/>
            </a:r>
            <a:endParaRPr sz="4800">
              <a:latin typeface="Arial"/>
              <a:ea typeface="Arial"/>
              <a:cs typeface="Arial"/>
              <a:sym typeface="Arial"/>
            </a:endParaRPr>
          </a:p>
          <a:p>
            <a:pPr indent="0" lvl="0" marL="1371600" rtl="0" algn="l">
              <a:spcBef>
                <a:spcPts val="1200"/>
              </a:spcBef>
              <a:spcAft>
                <a:spcPts val="0"/>
              </a:spcAft>
              <a:buNone/>
            </a:pPr>
            <a:r>
              <a:t/>
            </a:r>
            <a:endParaRPr sz="4800">
              <a:latin typeface="Arial"/>
              <a:ea typeface="Arial"/>
              <a:cs typeface="Arial"/>
              <a:sym typeface="Arial"/>
            </a:endParaRPr>
          </a:p>
          <a:p>
            <a:pPr indent="0" lvl="0" marL="0" rtl="0" algn="l">
              <a:spcBef>
                <a:spcPts val="1200"/>
              </a:spcBef>
              <a:spcAft>
                <a:spcPts val="0"/>
              </a:spcAft>
              <a:buNone/>
            </a:pPr>
            <a:r>
              <a:t/>
            </a:r>
            <a:endParaRPr sz="4800">
              <a:latin typeface="Arial"/>
              <a:ea typeface="Arial"/>
              <a:cs typeface="Arial"/>
              <a:sym typeface="Arial"/>
            </a:endParaRPr>
          </a:p>
          <a:p>
            <a:pPr indent="457200" lvl="0" marL="457200" rtl="0" algn="l">
              <a:spcBef>
                <a:spcPts val="0"/>
              </a:spcBef>
              <a:spcAft>
                <a:spcPts val="0"/>
              </a:spcAft>
              <a:buNone/>
            </a:pPr>
            <a:r>
              <a:t/>
            </a:r>
            <a:endParaRPr sz="4800">
              <a:latin typeface="Arial"/>
              <a:ea typeface="Arial"/>
              <a:cs typeface="Arial"/>
              <a:sym typeface="Arial"/>
            </a:endParaRPr>
          </a:p>
          <a:p>
            <a:pPr indent="0" lvl="0" marL="457200" rtl="0" algn="l">
              <a:spcBef>
                <a:spcPts val="1200"/>
              </a:spcBef>
              <a:spcAft>
                <a:spcPts val="0"/>
              </a:spcAft>
              <a:buNone/>
            </a:pPr>
            <a:r>
              <a:t/>
            </a:r>
            <a:endParaRPr sz="4800">
              <a:latin typeface="Arial"/>
              <a:ea typeface="Arial"/>
              <a:cs typeface="Arial"/>
              <a:sym typeface="Arial"/>
            </a:endParaRPr>
          </a:p>
          <a:p>
            <a:pPr indent="0" lvl="0" marL="457200" rtl="0" algn="l">
              <a:spcBef>
                <a:spcPts val="1200"/>
              </a:spcBef>
              <a:spcAft>
                <a:spcPts val="0"/>
              </a:spcAft>
              <a:buNone/>
            </a:pPr>
            <a:r>
              <a:t/>
            </a:r>
            <a:endParaRPr sz="4800">
              <a:latin typeface="Arial"/>
              <a:ea typeface="Arial"/>
              <a:cs typeface="Arial"/>
              <a:sym typeface="Arial"/>
            </a:endParaRPr>
          </a:p>
          <a:p>
            <a:pPr indent="0" lvl="0" marL="457200" rtl="0" algn="l">
              <a:spcBef>
                <a:spcPts val="1200"/>
              </a:spcBef>
              <a:spcAft>
                <a:spcPts val="0"/>
              </a:spcAft>
              <a:buNone/>
            </a:pPr>
            <a:r>
              <a:t/>
            </a:r>
            <a:endParaRPr sz="6000">
              <a:latin typeface="Arial"/>
              <a:ea typeface="Arial"/>
              <a:cs typeface="Arial"/>
              <a:sym typeface="Arial"/>
            </a:endParaRPr>
          </a:p>
          <a:p>
            <a:pPr indent="0" lvl="0" marL="0" rtl="0" algn="l">
              <a:spcBef>
                <a:spcPts val="1200"/>
              </a:spcBef>
              <a:spcAft>
                <a:spcPts val="0"/>
              </a:spcAft>
              <a:buNone/>
            </a:pPr>
            <a:r>
              <a:t/>
            </a:r>
            <a:endParaRPr sz="6000">
              <a:latin typeface="Arial"/>
              <a:ea typeface="Arial"/>
              <a:cs typeface="Arial"/>
              <a:sym typeface="Arial"/>
            </a:endParaRPr>
          </a:p>
          <a:p>
            <a:pPr indent="0" lvl="0" marL="0" rtl="0" algn="l">
              <a:spcBef>
                <a:spcPts val="1200"/>
              </a:spcBef>
              <a:spcAft>
                <a:spcPts val="0"/>
              </a:spcAft>
              <a:buNone/>
            </a:pPr>
            <a:r>
              <a:t/>
            </a:r>
            <a:endParaRPr sz="6000">
              <a:latin typeface="Arial"/>
              <a:ea typeface="Arial"/>
              <a:cs typeface="Arial"/>
              <a:sym typeface="Arial"/>
            </a:endParaRPr>
          </a:p>
          <a:p>
            <a:pPr indent="0" lvl="0" marL="0" rtl="0" algn="l">
              <a:spcBef>
                <a:spcPts val="1200"/>
              </a:spcBef>
              <a:spcAft>
                <a:spcPts val="0"/>
              </a:spcAft>
              <a:buNone/>
            </a:pPr>
            <a:r>
              <a:t/>
            </a:r>
            <a:endParaRPr sz="6000">
              <a:latin typeface="Arial"/>
              <a:ea typeface="Arial"/>
              <a:cs typeface="Arial"/>
              <a:sym typeface="Arial"/>
            </a:endParaRPr>
          </a:p>
          <a:p>
            <a:pPr indent="0" lvl="0" marL="0" rtl="0" algn="l">
              <a:spcBef>
                <a:spcPts val="1200"/>
              </a:spcBef>
              <a:spcAft>
                <a:spcPts val="0"/>
              </a:spcAft>
              <a:buNone/>
            </a:pPr>
            <a:r>
              <a:t/>
            </a:r>
            <a:endParaRPr sz="6000">
              <a:latin typeface="Arial"/>
              <a:ea typeface="Arial"/>
              <a:cs typeface="Arial"/>
              <a:sym typeface="Arial"/>
            </a:endParaRPr>
          </a:p>
          <a:p>
            <a:pPr indent="0" lvl="0" marL="0" rtl="0" algn="l">
              <a:spcBef>
                <a:spcPts val="1200"/>
              </a:spcBef>
              <a:spcAft>
                <a:spcPts val="0"/>
              </a:spcAft>
              <a:buNone/>
            </a:pPr>
            <a:r>
              <a:t/>
            </a:r>
            <a:endParaRPr sz="6000">
              <a:latin typeface="Arial"/>
              <a:ea typeface="Arial"/>
              <a:cs typeface="Arial"/>
              <a:sym typeface="Arial"/>
            </a:endParaRPr>
          </a:p>
          <a:p>
            <a:pPr indent="0" lvl="0" marL="0" rtl="0" algn="l">
              <a:spcBef>
                <a:spcPts val="1200"/>
              </a:spcBef>
              <a:spcAft>
                <a:spcPts val="0"/>
              </a:spcAft>
              <a:buNone/>
            </a:pPr>
            <a:r>
              <a:t/>
            </a:r>
            <a:endParaRPr sz="6000">
              <a:latin typeface="Arial"/>
              <a:ea typeface="Arial"/>
              <a:cs typeface="Arial"/>
              <a:sym typeface="Arial"/>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pic>
        <p:nvPicPr>
          <p:cNvPr id="324" name="Google Shape;324;p40"/>
          <p:cNvPicPr preferRelativeResize="0"/>
          <p:nvPr/>
        </p:nvPicPr>
        <p:blipFill>
          <a:blip r:embed="rId3">
            <a:alphaModFix/>
          </a:blip>
          <a:stretch>
            <a:fillRect/>
          </a:stretch>
        </p:blipFill>
        <p:spPr>
          <a:xfrm>
            <a:off x="1337250" y="2367275"/>
            <a:ext cx="7038898" cy="28988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41"/>
          <p:cNvSpPr txBox="1"/>
          <p:nvPr>
            <p:ph type="title"/>
          </p:nvPr>
        </p:nvSpPr>
        <p:spPr>
          <a:xfrm>
            <a:off x="1297500" y="39325"/>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it"/>
              <a:t>Attacco Side-Channel 3</a:t>
            </a:r>
            <a:endParaRPr b="1"/>
          </a:p>
          <a:p>
            <a:pPr indent="0" lvl="0" marL="0" rtl="0" algn="l">
              <a:spcBef>
                <a:spcPts val="0"/>
              </a:spcBef>
              <a:spcAft>
                <a:spcPts val="0"/>
              </a:spcAft>
              <a:buNone/>
            </a:pPr>
            <a:r>
              <a:t/>
            </a:r>
            <a:endParaRPr b="1"/>
          </a:p>
          <a:p>
            <a:pPr indent="0" lvl="0" marL="0" rtl="0" algn="l">
              <a:spcBef>
                <a:spcPts val="0"/>
              </a:spcBef>
              <a:spcAft>
                <a:spcPts val="0"/>
              </a:spcAft>
              <a:buNone/>
            </a:pPr>
            <a:r>
              <a:t/>
            </a:r>
            <a:endParaRPr b="1"/>
          </a:p>
          <a:p>
            <a:pPr indent="0" lvl="0" marL="0" rtl="0" algn="l">
              <a:spcBef>
                <a:spcPts val="0"/>
              </a:spcBef>
              <a:spcAft>
                <a:spcPts val="0"/>
              </a:spcAft>
              <a:buNone/>
            </a:pPr>
            <a:r>
              <a:t/>
            </a:r>
            <a:endParaRPr b="1"/>
          </a:p>
        </p:txBody>
      </p:sp>
      <p:sp>
        <p:nvSpPr>
          <p:cNvPr id="330" name="Google Shape;330;p41"/>
          <p:cNvSpPr txBox="1"/>
          <p:nvPr>
            <p:ph idx="1" type="body"/>
          </p:nvPr>
        </p:nvSpPr>
        <p:spPr>
          <a:xfrm>
            <a:off x="1336825" y="953425"/>
            <a:ext cx="7118400" cy="2744400"/>
          </a:xfrm>
          <a:prstGeom prst="rect">
            <a:avLst/>
          </a:prstGeom>
        </p:spPr>
        <p:txBody>
          <a:bodyPr anchorCtr="0" anchor="t" bIns="91425" lIns="91425" spcFirstLastPara="1" rIns="91425" wrap="square" tIns="91425">
            <a:normAutofit fontScale="25000" lnSpcReduction="20000"/>
          </a:bodyPr>
          <a:lstStyle/>
          <a:p>
            <a:pPr indent="0" lvl="0" marL="0" rtl="0" algn="l">
              <a:spcBef>
                <a:spcPts val="0"/>
              </a:spcBef>
              <a:spcAft>
                <a:spcPts val="0"/>
              </a:spcAft>
              <a:buNone/>
            </a:pPr>
            <a:r>
              <a:rPr lang="it" sz="4800">
                <a:latin typeface="Arial"/>
                <a:ea typeface="Arial"/>
                <a:cs typeface="Arial"/>
                <a:sym typeface="Arial"/>
              </a:rPr>
              <a:t>L'intero processo di scansione e punteggio viene ripetuto 999 volte ed il valore di x con il punteggio più alto è considerato il candidato più probabile.</a:t>
            </a:r>
            <a:endParaRPr sz="4800">
              <a:latin typeface="Arial"/>
              <a:ea typeface="Arial"/>
              <a:cs typeface="Arial"/>
              <a:sym typeface="Arial"/>
            </a:endParaRPr>
          </a:p>
          <a:p>
            <a:pPr indent="0" lvl="0" marL="0" rtl="0" algn="l">
              <a:spcBef>
                <a:spcPts val="1200"/>
              </a:spcBef>
              <a:spcAft>
                <a:spcPts val="0"/>
              </a:spcAft>
              <a:buNone/>
            </a:pPr>
            <a:r>
              <a:t/>
            </a:r>
            <a:endParaRPr sz="4800">
              <a:latin typeface="Arial"/>
              <a:ea typeface="Arial"/>
              <a:cs typeface="Arial"/>
              <a:sym typeface="Arial"/>
            </a:endParaRPr>
          </a:p>
          <a:p>
            <a:pPr indent="0" lvl="0" marL="0" rtl="0" algn="l">
              <a:spcBef>
                <a:spcPts val="1200"/>
              </a:spcBef>
              <a:spcAft>
                <a:spcPts val="0"/>
              </a:spcAft>
              <a:buNone/>
            </a:pPr>
            <a:r>
              <a:t/>
            </a:r>
            <a:endParaRPr sz="4800">
              <a:latin typeface="Arial"/>
              <a:ea typeface="Arial"/>
              <a:cs typeface="Arial"/>
              <a:sym typeface="Arial"/>
            </a:endParaRPr>
          </a:p>
          <a:p>
            <a:pPr indent="0" lvl="0" marL="0" rtl="0" algn="l">
              <a:spcBef>
                <a:spcPts val="1200"/>
              </a:spcBef>
              <a:spcAft>
                <a:spcPts val="0"/>
              </a:spcAft>
              <a:buNone/>
            </a:pPr>
            <a:r>
              <a:t/>
            </a:r>
            <a:endParaRPr sz="4800">
              <a:latin typeface="Arial"/>
              <a:ea typeface="Arial"/>
              <a:cs typeface="Arial"/>
              <a:sym typeface="Arial"/>
            </a:endParaRPr>
          </a:p>
          <a:p>
            <a:pPr indent="0" lvl="0" marL="0" rtl="0" algn="l">
              <a:spcBef>
                <a:spcPts val="1200"/>
              </a:spcBef>
              <a:spcAft>
                <a:spcPts val="0"/>
              </a:spcAft>
              <a:buNone/>
            </a:pPr>
            <a:r>
              <a:t/>
            </a:r>
            <a:endParaRPr sz="4800">
              <a:latin typeface="Arial"/>
              <a:ea typeface="Arial"/>
              <a:cs typeface="Arial"/>
              <a:sym typeface="Arial"/>
            </a:endParaRPr>
          </a:p>
          <a:p>
            <a:pPr indent="0" lvl="0" marL="0" rtl="0" algn="l">
              <a:spcBef>
                <a:spcPts val="1200"/>
              </a:spcBef>
              <a:spcAft>
                <a:spcPts val="0"/>
              </a:spcAft>
              <a:buNone/>
            </a:pPr>
            <a:r>
              <a:t/>
            </a:r>
            <a:endParaRPr sz="4800">
              <a:latin typeface="Arial"/>
              <a:ea typeface="Arial"/>
              <a:cs typeface="Arial"/>
              <a:sym typeface="Arial"/>
            </a:endParaRPr>
          </a:p>
          <a:p>
            <a:pPr indent="0" lvl="0" marL="0" rtl="0" algn="l">
              <a:spcBef>
                <a:spcPts val="1200"/>
              </a:spcBef>
              <a:spcAft>
                <a:spcPts val="0"/>
              </a:spcAft>
              <a:buNone/>
            </a:pPr>
            <a:r>
              <a:t/>
            </a:r>
            <a:endParaRPr sz="4800">
              <a:latin typeface="Arial"/>
              <a:ea typeface="Arial"/>
              <a:cs typeface="Arial"/>
              <a:sym typeface="Arial"/>
            </a:endParaRPr>
          </a:p>
          <a:p>
            <a:pPr indent="0" lvl="0" marL="0" rtl="0" algn="l">
              <a:spcBef>
                <a:spcPts val="1200"/>
              </a:spcBef>
              <a:spcAft>
                <a:spcPts val="0"/>
              </a:spcAft>
              <a:buNone/>
            </a:pPr>
            <a:r>
              <a:t/>
            </a:r>
            <a:endParaRPr sz="4800">
              <a:latin typeface="Arial"/>
              <a:ea typeface="Arial"/>
              <a:cs typeface="Arial"/>
              <a:sym typeface="Arial"/>
            </a:endParaRPr>
          </a:p>
          <a:p>
            <a:pPr indent="0" lvl="0" marL="0" rtl="0" algn="l">
              <a:spcBef>
                <a:spcPts val="1200"/>
              </a:spcBef>
              <a:spcAft>
                <a:spcPts val="0"/>
              </a:spcAft>
              <a:buNone/>
            </a:pPr>
            <a:r>
              <a:t/>
            </a:r>
            <a:endParaRPr sz="4800">
              <a:latin typeface="Arial"/>
              <a:ea typeface="Arial"/>
              <a:cs typeface="Arial"/>
              <a:sym typeface="Arial"/>
            </a:endParaRPr>
          </a:p>
          <a:p>
            <a:pPr indent="0" lvl="0" marL="0" rtl="0" algn="l">
              <a:spcBef>
                <a:spcPts val="1200"/>
              </a:spcBef>
              <a:spcAft>
                <a:spcPts val="0"/>
              </a:spcAft>
              <a:buNone/>
            </a:pPr>
            <a:r>
              <a:t/>
            </a:r>
            <a:endParaRPr sz="4800">
              <a:latin typeface="Arial"/>
              <a:ea typeface="Arial"/>
              <a:cs typeface="Arial"/>
              <a:sym typeface="Arial"/>
            </a:endParaRPr>
          </a:p>
          <a:p>
            <a:pPr indent="0" lvl="0" marL="1371600" rtl="0" algn="l">
              <a:spcBef>
                <a:spcPts val="1200"/>
              </a:spcBef>
              <a:spcAft>
                <a:spcPts val="0"/>
              </a:spcAft>
              <a:buNone/>
            </a:pPr>
            <a:r>
              <a:t/>
            </a:r>
            <a:endParaRPr sz="4800">
              <a:latin typeface="Arial"/>
              <a:ea typeface="Arial"/>
              <a:cs typeface="Arial"/>
              <a:sym typeface="Arial"/>
            </a:endParaRPr>
          </a:p>
          <a:p>
            <a:pPr indent="0" lvl="0" marL="0" rtl="0" algn="l">
              <a:spcBef>
                <a:spcPts val="1200"/>
              </a:spcBef>
              <a:spcAft>
                <a:spcPts val="0"/>
              </a:spcAft>
              <a:buNone/>
            </a:pPr>
            <a:r>
              <a:t/>
            </a:r>
            <a:endParaRPr sz="4800">
              <a:latin typeface="Arial"/>
              <a:ea typeface="Arial"/>
              <a:cs typeface="Arial"/>
              <a:sym typeface="Arial"/>
            </a:endParaRPr>
          </a:p>
          <a:p>
            <a:pPr indent="457200" lvl="0" marL="457200" rtl="0" algn="l">
              <a:spcBef>
                <a:spcPts val="0"/>
              </a:spcBef>
              <a:spcAft>
                <a:spcPts val="0"/>
              </a:spcAft>
              <a:buNone/>
            </a:pPr>
            <a:r>
              <a:t/>
            </a:r>
            <a:endParaRPr sz="4800">
              <a:latin typeface="Arial"/>
              <a:ea typeface="Arial"/>
              <a:cs typeface="Arial"/>
              <a:sym typeface="Arial"/>
            </a:endParaRPr>
          </a:p>
          <a:p>
            <a:pPr indent="0" lvl="0" marL="457200" rtl="0" algn="l">
              <a:spcBef>
                <a:spcPts val="1200"/>
              </a:spcBef>
              <a:spcAft>
                <a:spcPts val="0"/>
              </a:spcAft>
              <a:buNone/>
            </a:pPr>
            <a:r>
              <a:t/>
            </a:r>
            <a:endParaRPr sz="4800">
              <a:latin typeface="Arial"/>
              <a:ea typeface="Arial"/>
              <a:cs typeface="Arial"/>
              <a:sym typeface="Arial"/>
            </a:endParaRPr>
          </a:p>
          <a:p>
            <a:pPr indent="0" lvl="0" marL="457200" rtl="0" algn="l">
              <a:spcBef>
                <a:spcPts val="1200"/>
              </a:spcBef>
              <a:spcAft>
                <a:spcPts val="0"/>
              </a:spcAft>
              <a:buNone/>
            </a:pPr>
            <a:r>
              <a:t/>
            </a:r>
            <a:endParaRPr sz="4800">
              <a:latin typeface="Arial"/>
              <a:ea typeface="Arial"/>
              <a:cs typeface="Arial"/>
              <a:sym typeface="Arial"/>
            </a:endParaRPr>
          </a:p>
          <a:p>
            <a:pPr indent="0" lvl="0" marL="457200" rtl="0" algn="l">
              <a:spcBef>
                <a:spcPts val="1200"/>
              </a:spcBef>
              <a:spcAft>
                <a:spcPts val="0"/>
              </a:spcAft>
              <a:buNone/>
            </a:pPr>
            <a:r>
              <a:t/>
            </a:r>
            <a:endParaRPr sz="6000">
              <a:latin typeface="Arial"/>
              <a:ea typeface="Arial"/>
              <a:cs typeface="Arial"/>
              <a:sym typeface="Arial"/>
            </a:endParaRPr>
          </a:p>
          <a:p>
            <a:pPr indent="0" lvl="0" marL="0" rtl="0" algn="l">
              <a:spcBef>
                <a:spcPts val="1200"/>
              </a:spcBef>
              <a:spcAft>
                <a:spcPts val="0"/>
              </a:spcAft>
              <a:buNone/>
            </a:pPr>
            <a:r>
              <a:t/>
            </a:r>
            <a:endParaRPr sz="6000">
              <a:latin typeface="Arial"/>
              <a:ea typeface="Arial"/>
              <a:cs typeface="Arial"/>
              <a:sym typeface="Arial"/>
            </a:endParaRPr>
          </a:p>
          <a:p>
            <a:pPr indent="0" lvl="0" marL="0" rtl="0" algn="l">
              <a:spcBef>
                <a:spcPts val="1200"/>
              </a:spcBef>
              <a:spcAft>
                <a:spcPts val="0"/>
              </a:spcAft>
              <a:buNone/>
            </a:pPr>
            <a:r>
              <a:t/>
            </a:r>
            <a:endParaRPr sz="6000">
              <a:latin typeface="Arial"/>
              <a:ea typeface="Arial"/>
              <a:cs typeface="Arial"/>
              <a:sym typeface="Arial"/>
            </a:endParaRPr>
          </a:p>
          <a:p>
            <a:pPr indent="0" lvl="0" marL="0" rtl="0" algn="l">
              <a:spcBef>
                <a:spcPts val="1200"/>
              </a:spcBef>
              <a:spcAft>
                <a:spcPts val="0"/>
              </a:spcAft>
              <a:buNone/>
            </a:pPr>
            <a:r>
              <a:t/>
            </a:r>
            <a:endParaRPr sz="6000">
              <a:latin typeface="Arial"/>
              <a:ea typeface="Arial"/>
              <a:cs typeface="Arial"/>
              <a:sym typeface="Arial"/>
            </a:endParaRPr>
          </a:p>
          <a:p>
            <a:pPr indent="0" lvl="0" marL="0" rtl="0" algn="l">
              <a:spcBef>
                <a:spcPts val="1200"/>
              </a:spcBef>
              <a:spcAft>
                <a:spcPts val="0"/>
              </a:spcAft>
              <a:buNone/>
            </a:pPr>
            <a:r>
              <a:t/>
            </a:r>
            <a:endParaRPr sz="6000">
              <a:latin typeface="Arial"/>
              <a:ea typeface="Arial"/>
              <a:cs typeface="Arial"/>
              <a:sym typeface="Arial"/>
            </a:endParaRPr>
          </a:p>
          <a:p>
            <a:pPr indent="0" lvl="0" marL="0" rtl="0" algn="l">
              <a:spcBef>
                <a:spcPts val="1200"/>
              </a:spcBef>
              <a:spcAft>
                <a:spcPts val="0"/>
              </a:spcAft>
              <a:buNone/>
            </a:pPr>
            <a:r>
              <a:t/>
            </a:r>
            <a:endParaRPr sz="6000">
              <a:latin typeface="Arial"/>
              <a:ea typeface="Arial"/>
              <a:cs typeface="Arial"/>
              <a:sym typeface="Arial"/>
            </a:endParaRPr>
          </a:p>
          <a:p>
            <a:pPr indent="0" lvl="0" marL="0" rtl="0" algn="l">
              <a:spcBef>
                <a:spcPts val="1200"/>
              </a:spcBef>
              <a:spcAft>
                <a:spcPts val="0"/>
              </a:spcAft>
              <a:buNone/>
            </a:pPr>
            <a:r>
              <a:t/>
            </a:r>
            <a:endParaRPr sz="6000">
              <a:latin typeface="Arial"/>
              <a:ea typeface="Arial"/>
              <a:cs typeface="Arial"/>
              <a:sym typeface="Arial"/>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pic>
        <p:nvPicPr>
          <p:cNvPr id="331" name="Google Shape;331;p41"/>
          <p:cNvPicPr preferRelativeResize="0"/>
          <p:nvPr/>
        </p:nvPicPr>
        <p:blipFill rotWithShape="1">
          <a:blip r:embed="rId3">
            <a:alphaModFix/>
          </a:blip>
          <a:srcRect b="-4879" l="0" r="0" t="4880"/>
          <a:stretch/>
        </p:blipFill>
        <p:spPr>
          <a:xfrm>
            <a:off x="1317175" y="1379225"/>
            <a:ext cx="7038898" cy="2898850"/>
          </a:xfrm>
          <a:prstGeom prst="rect">
            <a:avLst/>
          </a:prstGeom>
          <a:noFill/>
          <a:ln>
            <a:noFill/>
          </a:ln>
        </p:spPr>
      </p:pic>
      <p:sp>
        <p:nvSpPr>
          <p:cNvPr id="332" name="Google Shape;332;p41"/>
          <p:cNvSpPr txBox="1"/>
          <p:nvPr/>
        </p:nvSpPr>
        <p:spPr>
          <a:xfrm>
            <a:off x="1336825" y="3971675"/>
            <a:ext cx="7038900" cy="73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t" sz="1300">
                <a:solidFill>
                  <a:schemeClr val="lt1"/>
                </a:solidFill>
              </a:rPr>
              <a:t>Il resto della funzione readMemoryByte seleziona i due valori con il maggior numero di cache hit e li restituisce.</a:t>
            </a:r>
            <a:endParaRPr sz="1300">
              <a:solidFill>
                <a:schemeClr val="lt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15"/>
          <p:cNvSpPr txBox="1"/>
          <p:nvPr>
            <p:ph type="ctrTitle"/>
          </p:nvPr>
        </p:nvSpPr>
        <p:spPr>
          <a:xfrm>
            <a:off x="3537150" y="1578400"/>
            <a:ext cx="5017500" cy="157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it"/>
              <a:t>Introduzione</a:t>
            </a:r>
            <a:endParaRPr b="1"/>
          </a:p>
        </p:txBody>
      </p:sp>
      <p:sp>
        <p:nvSpPr>
          <p:cNvPr id="148" name="Google Shape;148;p15"/>
          <p:cNvSpPr txBox="1"/>
          <p:nvPr>
            <p:ph idx="1" type="subTitle"/>
          </p:nvPr>
        </p:nvSpPr>
        <p:spPr>
          <a:xfrm>
            <a:off x="5083950" y="3924925"/>
            <a:ext cx="3470700" cy="506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42"/>
          <p:cNvSpPr txBox="1"/>
          <p:nvPr>
            <p:ph type="title"/>
          </p:nvPr>
        </p:nvSpPr>
        <p:spPr>
          <a:xfrm>
            <a:off x="1297500" y="274225"/>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it"/>
              <a:t>Main</a:t>
            </a:r>
            <a:endParaRPr b="1"/>
          </a:p>
          <a:p>
            <a:pPr indent="0" lvl="0" marL="0" rtl="0" algn="l">
              <a:spcBef>
                <a:spcPts val="0"/>
              </a:spcBef>
              <a:spcAft>
                <a:spcPts val="0"/>
              </a:spcAft>
              <a:buNone/>
            </a:pPr>
            <a:r>
              <a:t/>
            </a:r>
            <a:endParaRPr b="1"/>
          </a:p>
          <a:p>
            <a:pPr indent="0" lvl="0" marL="0" rtl="0" algn="l">
              <a:spcBef>
                <a:spcPts val="0"/>
              </a:spcBef>
              <a:spcAft>
                <a:spcPts val="0"/>
              </a:spcAft>
              <a:buNone/>
            </a:pPr>
            <a:r>
              <a:t/>
            </a:r>
            <a:endParaRPr b="1"/>
          </a:p>
          <a:p>
            <a:pPr indent="0" lvl="0" marL="0" rtl="0" algn="l">
              <a:spcBef>
                <a:spcPts val="0"/>
              </a:spcBef>
              <a:spcAft>
                <a:spcPts val="0"/>
              </a:spcAft>
              <a:buNone/>
            </a:pPr>
            <a:r>
              <a:t/>
            </a:r>
            <a:endParaRPr b="1"/>
          </a:p>
        </p:txBody>
      </p:sp>
      <p:sp>
        <p:nvSpPr>
          <p:cNvPr id="338" name="Google Shape;338;p42"/>
          <p:cNvSpPr txBox="1"/>
          <p:nvPr>
            <p:ph idx="1" type="body"/>
          </p:nvPr>
        </p:nvSpPr>
        <p:spPr>
          <a:xfrm>
            <a:off x="1297500" y="2752600"/>
            <a:ext cx="6332100" cy="639900"/>
          </a:xfrm>
          <a:prstGeom prst="rect">
            <a:avLst/>
          </a:prstGeom>
        </p:spPr>
        <p:txBody>
          <a:bodyPr anchorCtr="0" anchor="t" bIns="91425" lIns="91425" spcFirstLastPara="1" rIns="91425" wrap="square" tIns="91425">
            <a:normAutofit fontScale="25000" lnSpcReduction="20000"/>
          </a:bodyPr>
          <a:lstStyle/>
          <a:p>
            <a:pPr indent="0" lvl="0" marL="0" rtl="0" algn="l">
              <a:spcBef>
                <a:spcPts val="0"/>
              </a:spcBef>
              <a:spcAft>
                <a:spcPts val="0"/>
              </a:spcAft>
              <a:buNone/>
            </a:pPr>
            <a:r>
              <a:rPr lang="it" sz="6000">
                <a:latin typeface="Arial"/>
                <a:ea typeface="Arial"/>
                <a:cs typeface="Arial"/>
                <a:sym typeface="Arial"/>
              </a:rPr>
              <a:t>Ed infine</a:t>
            </a:r>
            <a:r>
              <a:rPr lang="it" sz="6000">
                <a:latin typeface="Arial"/>
                <a:ea typeface="Arial"/>
                <a:cs typeface="Arial"/>
                <a:sym typeface="Arial"/>
              </a:rPr>
              <a:t> utilizza l'offset calcolato per puntare alla variabile segreta della vittima.</a:t>
            </a:r>
            <a:endParaRPr sz="6000">
              <a:latin typeface="Arial"/>
              <a:ea typeface="Arial"/>
              <a:cs typeface="Arial"/>
              <a:sym typeface="Arial"/>
            </a:endParaRPr>
          </a:p>
          <a:p>
            <a:pPr indent="0" lvl="0" marL="0" rtl="0" algn="l">
              <a:spcBef>
                <a:spcPts val="1200"/>
              </a:spcBef>
              <a:spcAft>
                <a:spcPts val="0"/>
              </a:spcAft>
              <a:buNone/>
            </a:pPr>
            <a:r>
              <a:t/>
            </a:r>
            <a:endParaRPr sz="6000">
              <a:latin typeface="Arial"/>
              <a:ea typeface="Arial"/>
              <a:cs typeface="Arial"/>
              <a:sym typeface="Arial"/>
            </a:endParaRPr>
          </a:p>
          <a:p>
            <a:pPr indent="-323850" lvl="0" marL="457200" rtl="0" algn="l">
              <a:spcBef>
                <a:spcPts val="1200"/>
              </a:spcBef>
              <a:spcAft>
                <a:spcPts val="0"/>
              </a:spcAft>
              <a:buSzPct val="100000"/>
              <a:buFont typeface="Arial"/>
              <a:buChar char="●"/>
            </a:pPr>
            <a:r>
              <a:rPr lang="it" sz="6000">
                <a:latin typeface="Arial"/>
                <a:ea typeface="Arial"/>
                <a:cs typeface="Arial"/>
                <a:sym typeface="Arial"/>
              </a:rPr>
              <a:t>L'attacco può essere esteso per leggere più byte e potenzialmente recuperare altri dati in memoria.</a:t>
            </a:r>
            <a:endParaRPr sz="6000">
              <a:latin typeface="Arial"/>
              <a:ea typeface="Arial"/>
              <a:cs typeface="Arial"/>
              <a:sym typeface="Arial"/>
            </a:endParaRPr>
          </a:p>
          <a:p>
            <a:pPr indent="0" lvl="0" marL="0" rtl="0" algn="l">
              <a:spcBef>
                <a:spcPts val="1200"/>
              </a:spcBef>
              <a:spcAft>
                <a:spcPts val="0"/>
              </a:spcAft>
              <a:buNone/>
            </a:pPr>
            <a:r>
              <a:t/>
            </a:r>
            <a:endParaRPr sz="4800">
              <a:latin typeface="Arial"/>
              <a:ea typeface="Arial"/>
              <a:cs typeface="Arial"/>
              <a:sym typeface="Arial"/>
            </a:endParaRPr>
          </a:p>
          <a:p>
            <a:pPr indent="0" lvl="0" marL="0" rtl="0" algn="l">
              <a:spcBef>
                <a:spcPts val="1200"/>
              </a:spcBef>
              <a:spcAft>
                <a:spcPts val="0"/>
              </a:spcAft>
              <a:buNone/>
            </a:pPr>
            <a:r>
              <a:t/>
            </a:r>
            <a:endParaRPr sz="4800">
              <a:latin typeface="Arial"/>
              <a:ea typeface="Arial"/>
              <a:cs typeface="Arial"/>
              <a:sym typeface="Arial"/>
            </a:endParaRPr>
          </a:p>
          <a:p>
            <a:pPr indent="0" lvl="0" marL="0" rtl="0" algn="l">
              <a:spcBef>
                <a:spcPts val="1200"/>
              </a:spcBef>
              <a:spcAft>
                <a:spcPts val="0"/>
              </a:spcAft>
              <a:buNone/>
            </a:pPr>
            <a:r>
              <a:t/>
            </a:r>
            <a:endParaRPr sz="4800">
              <a:latin typeface="Arial"/>
              <a:ea typeface="Arial"/>
              <a:cs typeface="Arial"/>
              <a:sym typeface="Arial"/>
            </a:endParaRPr>
          </a:p>
          <a:p>
            <a:pPr indent="0" lvl="0" marL="0" rtl="0" algn="l">
              <a:spcBef>
                <a:spcPts val="1200"/>
              </a:spcBef>
              <a:spcAft>
                <a:spcPts val="0"/>
              </a:spcAft>
              <a:buNone/>
            </a:pPr>
            <a:r>
              <a:t/>
            </a:r>
            <a:endParaRPr sz="4800">
              <a:latin typeface="Arial"/>
              <a:ea typeface="Arial"/>
              <a:cs typeface="Arial"/>
              <a:sym typeface="Arial"/>
            </a:endParaRPr>
          </a:p>
          <a:p>
            <a:pPr indent="0" lvl="0" marL="0" rtl="0" algn="l">
              <a:spcBef>
                <a:spcPts val="1200"/>
              </a:spcBef>
              <a:spcAft>
                <a:spcPts val="0"/>
              </a:spcAft>
              <a:buNone/>
            </a:pPr>
            <a:r>
              <a:t/>
            </a:r>
            <a:endParaRPr sz="4800">
              <a:latin typeface="Arial"/>
              <a:ea typeface="Arial"/>
              <a:cs typeface="Arial"/>
              <a:sym typeface="Arial"/>
            </a:endParaRPr>
          </a:p>
          <a:p>
            <a:pPr indent="0" lvl="0" marL="0" rtl="0" algn="l">
              <a:spcBef>
                <a:spcPts val="1200"/>
              </a:spcBef>
              <a:spcAft>
                <a:spcPts val="0"/>
              </a:spcAft>
              <a:buNone/>
            </a:pPr>
            <a:r>
              <a:t/>
            </a:r>
            <a:endParaRPr sz="4800">
              <a:latin typeface="Arial"/>
              <a:ea typeface="Arial"/>
              <a:cs typeface="Arial"/>
              <a:sym typeface="Arial"/>
            </a:endParaRPr>
          </a:p>
          <a:p>
            <a:pPr indent="0" lvl="0" marL="0" rtl="0" algn="l">
              <a:spcBef>
                <a:spcPts val="1200"/>
              </a:spcBef>
              <a:spcAft>
                <a:spcPts val="0"/>
              </a:spcAft>
              <a:buNone/>
            </a:pPr>
            <a:r>
              <a:t/>
            </a:r>
            <a:endParaRPr sz="4800">
              <a:latin typeface="Arial"/>
              <a:ea typeface="Arial"/>
              <a:cs typeface="Arial"/>
              <a:sym typeface="Arial"/>
            </a:endParaRPr>
          </a:p>
          <a:p>
            <a:pPr indent="0" lvl="0" marL="0" rtl="0" algn="l">
              <a:spcBef>
                <a:spcPts val="1200"/>
              </a:spcBef>
              <a:spcAft>
                <a:spcPts val="0"/>
              </a:spcAft>
              <a:buNone/>
            </a:pPr>
            <a:r>
              <a:t/>
            </a:r>
            <a:endParaRPr sz="4800">
              <a:latin typeface="Arial"/>
              <a:ea typeface="Arial"/>
              <a:cs typeface="Arial"/>
              <a:sym typeface="Arial"/>
            </a:endParaRPr>
          </a:p>
          <a:p>
            <a:pPr indent="0" lvl="0" marL="1371600" rtl="0" algn="l">
              <a:spcBef>
                <a:spcPts val="1200"/>
              </a:spcBef>
              <a:spcAft>
                <a:spcPts val="0"/>
              </a:spcAft>
              <a:buNone/>
            </a:pPr>
            <a:r>
              <a:t/>
            </a:r>
            <a:endParaRPr sz="4800">
              <a:latin typeface="Arial"/>
              <a:ea typeface="Arial"/>
              <a:cs typeface="Arial"/>
              <a:sym typeface="Arial"/>
            </a:endParaRPr>
          </a:p>
          <a:p>
            <a:pPr indent="0" lvl="0" marL="0" rtl="0" algn="l">
              <a:spcBef>
                <a:spcPts val="1200"/>
              </a:spcBef>
              <a:spcAft>
                <a:spcPts val="0"/>
              </a:spcAft>
              <a:buNone/>
            </a:pPr>
            <a:r>
              <a:t/>
            </a:r>
            <a:endParaRPr sz="4800">
              <a:latin typeface="Arial"/>
              <a:ea typeface="Arial"/>
              <a:cs typeface="Arial"/>
              <a:sym typeface="Arial"/>
            </a:endParaRPr>
          </a:p>
          <a:p>
            <a:pPr indent="457200" lvl="0" marL="457200" rtl="0" algn="l">
              <a:spcBef>
                <a:spcPts val="0"/>
              </a:spcBef>
              <a:spcAft>
                <a:spcPts val="0"/>
              </a:spcAft>
              <a:buNone/>
            </a:pPr>
            <a:r>
              <a:t/>
            </a:r>
            <a:endParaRPr sz="4800">
              <a:latin typeface="Arial"/>
              <a:ea typeface="Arial"/>
              <a:cs typeface="Arial"/>
              <a:sym typeface="Arial"/>
            </a:endParaRPr>
          </a:p>
          <a:p>
            <a:pPr indent="0" lvl="0" marL="457200" rtl="0" algn="l">
              <a:spcBef>
                <a:spcPts val="1200"/>
              </a:spcBef>
              <a:spcAft>
                <a:spcPts val="0"/>
              </a:spcAft>
              <a:buNone/>
            </a:pPr>
            <a:r>
              <a:t/>
            </a:r>
            <a:endParaRPr sz="4800">
              <a:latin typeface="Arial"/>
              <a:ea typeface="Arial"/>
              <a:cs typeface="Arial"/>
              <a:sym typeface="Arial"/>
            </a:endParaRPr>
          </a:p>
          <a:p>
            <a:pPr indent="0" lvl="0" marL="457200" rtl="0" algn="l">
              <a:spcBef>
                <a:spcPts val="1200"/>
              </a:spcBef>
              <a:spcAft>
                <a:spcPts val="0"/>
              </a:spcAft>
              <a:buNone/>
            </a:pPr>
            <a:r>
              <a:t/>
            </a:r>
            <a:endParaRPr sz="4800">
              <a:latin typeface="Arial"/>
              <a:ea typeface="Arial"/>
              <a:cs typeface="Arial"/>
              <a:sym typeface="Arial"/>
            </a:endParaRPr>
          </a:p>
          <a:p>
            <a:pPr indent="0" lvl="0" marL="457200" rtl="0" algn="l">
              <a:spcBef>
                <a:spcPts val="1200"/>
              </a:spcBef>
              <a:spcAft>
                <a:spcPts val="0"/>
              </a:spcAft>
              <a:buNone/>
            </a:pPr>
            <a:r>
              <a:t/>
            </a:r>
            <a:endParaRPr sz="6000">
              <a:latin typeface="Arial"/>
              <a:ea typeface="Arial"/>
              <a:cs typeface="Arial"/>
              <a:sym typeface="Arial"/>
            </a:endParaRPr>
          </a:p>
          <a:p>
            <a:pPr indent="0" lvl="0" marL="0" rtl="0" algn="l">
              <a:spcBef>
                <a:spcPts val="1200"/>
              </a:spcBef>
              <a:spcAft>
                <a:spcPts val="0"/>
              </a:spcAft>
              <a:buNone/>
            </a:pPr>
            <a:r>
              <a:t/>
            </a:r>
            <a:endParaRPr sz="6000">
              <a:latin typeface="Arial"/>
              <a:ea typeface="Arial"/>
              <a:cs typeface="Arial"/>
              <a:sym typeface="Arial"/>
            </a:endParaRPr>
          </a:p>
          <a:p>
            <a:pPr indent="0" lvl="0" marL="0" rtl="0" algn="l">
              <a:spcBef>
                <a:spcPts val="1200"/>
              </a:spcBef>
              <a:spcAft>
                <a:spcPts val="0"/>
              </a:spcAft>
              <a:buNone/>
            </a:pPr>
            <a:r>
              <a:t/>
            </a:r>
            <a:endParaRPr sz="6000">
              <a:latin typeface="Arial"/>
              <a:ea typeface="Arial"/>
              <a:cs typeface="Arial"/>
              <a:sym typeface="Arial"/>
            </a:endParaRPr>
          </a:p>
          <a:p>
            <a:pPr indent="0" lvl="0" marL="0" rtl="0" algn="l">
              <a:spcBef>
                <a:spcPts val="1200"/>
              </a:spcBef>
              <a:spcAft>
                <a:spcPts val="0"/>
              </a:spcAft>
              <a:buNone/>
            </a:pPr>
            <a:r>
              <a:t/>
            </a:r>
            <a:endParaRPr sz="6000">
              <a:latin typeface="Arial"/>
              <a:ea typeface="Arial"/>
              <a:cs typeface="Arial"/>
              <a:sym typeface="Arial"/>
            </a:endParaRPr>
          </a:p>
          <a:p>
            <a:pPr indent="0" lvl="0" marL="0" rtl="0" algn="l">
              <a:spcBef>
                <a:spcPts val="1200"/>
              </a:spcBef>
              <a:spcAft>
                <a:spcPts val="0"/>
              </a:spcAft>
              <a:buNone/>
            </a:pPr>
            <a:r>
              <a:t/>
            </a:r>
            <a:endParaRPr sz="6000">
              <a:latin typeface="Arial"/>
              <a:ea typeface="Arial"/>
              <a:cs typeface="Arial"/>
              <a:sym typeface="Arial"/>
            </a:endParaRPr>
          </a:p>
          <a:p>
            <a:pPr indent="0" lvl="0" marL="0" rtl="0" algn="l">
              <a:spcBef>
                <a:spcPts val="1200"/>
              </a:spcBef>
              <a:spcAft>
                <a:spcPts val="0"/>
              </a:spcAft>
              <a:buNone/>
            </a:pPr>
            <a:r>
              <a:t/>
            </a:r>
            <a:endParaRPr sz="6000">
              <a:latin typeface="Arial"/>
              <a:ea typeface="Arial"/>
              <a:cs typeface="Arial"/>
              <a:sym typeface="Arial"/>
            </a:endParaRPr>
          </a:p>
          <a:p>
            <a:pPr indent="0" lvl="0" marL="0" rtl="0" algn="l">
              <a:spcBef>
                <a:spcPts val="1200"/>
              </a:spcBef>
              <a:spcAft>
                <a:spcPts val="0"/>
              </a:spcAft>
              <a:buNone/>
            </a:pPr>
            <a:r>
              <a:t/>
            </a:r>
            <a:endParaRPr sz="6000">
              <a:latin typeface="Arial"/>
              <a:ea typeface="Arial"/>
              <a:cs typeface="Arial"/>
              <a:sym typeface="Arial"/>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pic>
        <p:nvPicPr>
          <p:cNvPr id="339" name="Google Shape;339;p42"/>
          <p:cNvPicPr preferRelativeResize="0"/>
          <p:nvPr/>
        </p:nvPicPr>
        <p:blipFill>
          <a:blip r:embed="rId3">
            <a:alphaModFix/>
          </a:blip>
          <a:stretch>
            <a:fillRect/>
          </a:stretch>
        </p:blipFill>
        <p:spPr>
          <a:xfrm>
            <a:off x="831850" y="770599"/>
            <a:ext cx="7263401" cy="2287300"/>
          </a:xfrm>
          <a:prstGeom prst="rect">
            <a:avLst/>
          </a:prstGeom>
          <a:noFill/>
          <a:ln>
            <a:noFill/>
          </a:ln>
        </p:spPr>
      </p:pic>
      <p:sp>
        <p:nvSpPr>
          <p:cNvPr id="340" name="Google Shape;340;p42"/>
          <p:cNvSpPr txBox="1"/>
          <p:nvPr/>
        </p:nvSpPr>
        <p:spPr>
          <a:xfrm>
            <a:off x="1297500" y="953425"/>
            <a:ext cx="6114900" cy="23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t" sz="1500">
                <a:solidFill>
                  <a:schemeClr val="lt1"/>
                </a:solidFill>
              </a:rPr>
              <a:t>Il main calcola l’offset </a:t>
            </a:r>
            <a:r>
              <a:rPr lang="it" sz="1500">
                <a:solidFill>
                  <a:schemeClr val="lt1"/>
                </a:solidFill>
              </a:rPr>
              <a:t>relativo</a:t>
            </a:r>
            <a:r>
              <a:rPr lang="it" sz="1500">
                <a:solidFill>
                  <a:schemeClr val="lt1"/>
                </a:solidFill>
              </a:rPr>
              <a:t> al secret in questo modo:</a:t>
            </a:r>
            <a:endParaRPr sz="1500">
              <a:solidFill>
                <a:schemeClr val="lt1"/>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pic>
        <p:nvPicPr>
          <p:cNvPr id="345" name="Google Shape;345;p43"/>
          <p:cNvPicPr preferRelativeResize="0"/>
          <p:nvPr/>
        </p:nvPicPr>
        <p:blipFill>
          <a:blip r:embed="rId3">
            <a:alphaModFix/>
          </a:blip>
          <a:stretch>
            <a:fillRect/>
          </a:stretch>
        </p:blipFill>
        <p:spPr>
          <a:xfrm>
            <a:off x="1326700" y="152400"/>
            <a:ext cx="5792225" cy="4838699"/>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44"/>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it" sz="3600"/>
              <a:t>Altre Varianti</a:t>
            </a:r>
            <a:endParaRPr b="1" sz="3600"/>
          </a:p>
          <a:p>
            <a:pPr indent="0" lvl="0" marL="0" rtl="0" algn="l">
              <a:spcBef>
                <a:spcPts val="0"/>
              </a:spcBef>
              <a:spcAft>
                <a:spcPts val="0"/>
              </a:spcAft>
              <a:buNone/>
            </a:pPr>
            <a:r>
              <a:t/>
            </a:r>
            <a:endParaRPr b="1" sz="3600"/>
          </a:p>
          <a:p>
            <a:pPr indent="0" lvl="0" marL="0" rtl="0" algn="l">
              <a:spcBef>
                <a:spcPts val="0"/>
              </a:spcBef>
              <a:spcAft>
                <a:spcPts val="0"/>
              </a:spcAft>
              <a:buNone/>
            </a:pPr>
            <a:r>
              <a:t/>
            </a:r>
            <a:endParaRPr b="1"/>
          </a:p>
        </p:txBody>
      </p:sp>
      <p:sp>
        <p:nvSpPr>
          <p:cNvPr id="351" name="Google Shape;351;p44"/>
          <p:cNvSpPr txBox="1"/>
          <p:nvPr>
            <p:ph idx="1" type="subTitle"/>
          </p:nvPr>
        </p:nvSpPr>
        <p:spPr>
          <a:xfrm>
            <a:off x="5083950" y="3924925"/>
            <a:ext cx="3470700" cy="506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4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it"/>
              <a:t>Sfruttamento rami indiretti</a:t>
            </a:r>
            <a:endParaRPr b="1"/>
          </a:p>
        </p:txBody>
      </p:sp>
      <p:sp>
        <p:nvSpPr>
          <p:cNvPr id="357" name="Google Shape;357;p45"/>
          <p:cNvSpPr txBox="1"/>
          <p:nvPr>
            <p:ph idx="1" type="body"/>
          </p:nvPr>
        </p:nvSpPr>
        <p:spPr>
          <a:xfrm>
            <a:off x="1297500" y="1355250"/>
            <a:ext cx="7038900" cy="29112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Font typeface="Arial"/>
              <a:buChar char="●"/>
            </a:pPr>
            <a:r>
              <a:rPr lang="it">
                <a:latin typeface="Arial"/>
                <a:ea typeface="Arial"/>
                <a:cs typeface="Arial"/>
                <a:sym typeface="Arial"/>
              </a:rPr>
              <a:t>Scelta del gadget nello spazio di indirizzi della vittima.</a:t>
            </a:r>
            <a:endParaRPr>
              <a:latin typeface="Arial"/>
              <a:ea typeface="Arial"/>
              <a:cs typeface="Arial"/>
              <a:sym typeface="Arial"/>
            </a:endParaRPr>
          </a:p>
          <a:p>
            <a:pPr indent="-311150" lvl="0" marL="457200" rtl="0" algn="l">
              <a:spcBef>
                <a:spcPts val="0"/>
              </a:spcBef>
              <a:spcAft>
                <a:spcPts val="0"/>
              </a:spcAft>
              <a:buSzPts val="1300"/>
              <a:buFont typeface="Arial"/>
              <a:buChar char="●"/>
            </a:pPr>
            <a:r>
              <a:rPr lang="it">
                <a:latin typeface="Arial"/>
                <a:ea typeface="Arial"/>
                <a:cs typeface="Arial"/>
                <a:sym typeface="Arial"/>
              </a:rPr>
              <a:t>Influenzare il Branch Target Buffer (BTB) a prevedere erroneamente un ramo all'indirizzo del gadget, con conseguente esecuzione speculativa del gadget.</a:t>
            </a:r>
            <a:endParaRPr>
              <a:latin typeface="Arial"/>
              <a:ea typeface="Arial"/>
              <a:cs typeface="Arial"/>
              <a:sym typeface="Arial"/>
            </a:endParaRPr>
          </a:p>
          <a:p>
            <a:pPr indent="-311150" lvl="0" marL="457200" rtl="0" algn="l">
              <a:spcBef>
                <a:spcPts val="0"/>
              </a:spcBef>
              <a:spcAft>
                <a:spcPts val="0"/>
              </a:spcAft>
              <a:buSzPts val="1300"/>
              <a:buFont typeface="Arial"/>
              <a:buChar char="●"/>
            </a:pPr>
            <a:r>
              <a:rPr lang="it">
                <a:latin typeface="Arial"/>
                <a:ea typeface="Arial"/>
                <a:cs typeface="Arial"/>
                <a:sym typeface="Arial"/>
              </a:rPr>
              <a:t>Mentre gli effetti dell'errata esecuzione speculativa sullo stato nominale della CPU vengono eventualmente ripristinati, le loro conseguenze sulla cache non lo sono, consentendo così la trapelazione di dati sensibili.</a:t>
            </a:r>
            <a:endParaRPr>
              <a:latin typeface="Arial"/>
              <a:ea typeface="Arial"/>
              <a:cs typeface="Arial"/>
              <a:sym typeface="Arial"/>
            </a:endParaRPr>
          </a:p>
        </p:txBody>
      </p:sp>
      <p:pic>
        <p:nvPicPr>
          <p:cNvPr id="358" name="Google Shape;358;p45"/>
          <p:cNvPicPr preferRelativeResize="0"/>
          <p:nvPr/>
        </p:nvPicPr>
        <p:blipFill>
          <a:blip r:embed="rId3">
            <a:alphaModFix/>
          </a:blip>
          <a:stretch>
            <a:fillRect/>
          </a:stretch>
        </p:blipFill>
        <p:spPr>
          <a:xfrm>
            <a:off x="3743188" y="3245825"/>
            <a:ext cx="1657625" cy="165762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4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it"/>
              <a:t>Ulteriori Casi</a:t>
            </a:r>
            <a:endParaRPr b="1"/>
          </a:p>
        </p:txBody>
      </p:sp>
      <p:sp>
        <p:nvSpPr>
          <p:cNvPr id="364" name="Google Shape;364;p46"/>
          <p:cNvSpPr txBox="1"/>
          <p:nvPr>
            <p:ph idx="1" type="body"/>
          </p:nvPr>
        </p:nvSpPr>
        <p:spPr>
          <a:xfrm>
            <a:off x="1297500" y="1355250"/>
            <a:ext cx="7038900" cy="2911200"/>
          </a:xfrm>
          <a:prstGeom prst="rect">
            <a:avLst/>
          </a:prstGeom>
        </p:spPr>
        <p:txBody>
          <a:bodyPr anchorCtr="0" anchor="t" bIns="91425" lIns="91425" spcFirstLastPara="1" rIns="91425" wrap="square" tIns="91425">
            <a:normAutofit/>
          </a:bodyPr>
          <a:lstStyle/>
          <a:p>
            <a:pPr indent="0" lvl="0" marL="457200" rtl="0" algn="l">
              <a:spcBef>
                <a:spcPts val="0"/>
              </a:spcBef>
              <a:spcAft>
                <a:spcPts val="0"/>
              </a:spcAft>
              <a:buNone/>
            </a:pPr>
            <a:r>
              <a:rPr lang="it">
                <a:latin typeface="Arial"/>
                <a:ea typeface="Arial"/>
                <a:cs typeface="Arial"/>
                <a:sym typeface="Arial"/>
              </a:rPr>
              <a:t>L'attacco Spectre offre una vasta gamma di varianti con diverse caratteristiche e complessità.</a:t>
            </a:r>
            <a:endParaRPr>
              <a:latin typeface="Arial"/>
              <a:ea typeface="Arial"/>
              <a:cs typeface="Arial"/>
              <a:sym typeface="Arial"/>
            </a:endParaRPr>
          </a:p>
          <a:p>
            <a:pPr indent="0" lvl="0" marL="457200" rtl="0" algn="l">
              <a:spcBef>
                <a:spcPts val="1200"/>
              </a:spcBef>
              <a:spcAft>
                <a:spcPts val="0"/>
              </a:spcAft>
              <a:buNone/>
            </a:pPr>
            <a:r>
              <a:rPr lang="it">
                <a:latin typeface="Arial"/>
                <a:ea typeface="Arial"/>
                <a:cs typeface="Arial"/>
                <a:sym typeface="Arial"/>
              </a:rPr>
              <a:t>Queste possono dipendere da molti fattori:</a:t>
            </a:r>
            <a:endParaRPr>
              <a:latin typeface="Arial"/>
              <a:ea typeface="Arial"/>
              <a:cs typeface="Arial"/>
              <a:sym typeface="Arial"/>
            </a:endParaRPr>
          </a:p>
          <a:p>
            <a:pPr indent="-311150" lvl="0" marL="457200" rtl="0" algn="l">
              <a:spcBef>
                <a:spcPts val="1200"/>
              </a:spcBef>
              <a:spcAft>
                <a:spcPts val="0"/>
              </a:spcAft>
              <a:buSzPts val="1300"/>
              <a:buFont typeface="Arial"/>
              <a:buChar char="●"/>
            </a:pPr>
            <a:r>
              <a:rPr lang="it">
                <a:latin typeface="Arial"/>
                <a:ea typeface="Arial"/>
                <a:cs typeface="Arial"/>
                <a:sym typeface="Arial"/>
              </a:rPr>
              <a:t>Qual è lo stato conosciuto o controllato </a:t>
            </a:r>
            <a:r>
              <a:rPr lang="it">
                <a:latin typeface="Arial"/>
                <a:ea typeface="Arial"/>
                <a:cs typeface="Arial"/>
                <a:sym typeface="Arial"/>
              </a:rPr>
              <a:t>dall'avversario</a:t>
            </a:r>
            <a:r>
              <a:rPr lang="it">
                <a:latin typeface="Arial"/>
                <a:ea typeface="Arial"/>
                <a:cs typeface="Arial"/>
                <a:sym typeface="Arial"/>
              </a:rPr>
              <a:t>.</a:t>
            </a:r>
            <a:endParaRPr>
              <a:latin typeface="Arial"/>
              <a:ea typeface="Arial"/>
              <a:cs typeface="Arial"/>
              <a:sym typeface="Arial"/>
            </a:endParaRPr>
          </a:p>
          <a:p>
            <a:pPr indent="-311150" lvl="0" marL="457200" rtl="0" algn="l">
              <a:spcBef>
                <a:spcPts val="0"/>
              </a:spcBef>
              <a:spcAft>
                <a:spcPts val="0"/>
              </a:spcAft>
              <a:buSzPts val="1300"/>
              <a:buFont typeface="Arial"/>
              <a:buChar char="●"/>
            </a:pPr>
            <a:r>
              <a:rPr lang="it">
                <a:latin typeface="Arial"/>
                <a:ea typeface="Arial"/>
                <a:cs typeface="Arial"/>
                <a:sym typeface="Arial"/>
              </a:rPr>
              <a:t>Dove risiedono le informazioni da ricercare.</a:t>
            </a:r>
            <a:endParaRPr>
              <a:latin typeface="Arial"/>
              <a:ea typeface="Arial"/>
              <a:cs typeface="Arial"/>
              <a:sym typeface="Arial"/>
            </a:endParaRPr>
          </a:p>
          <a:p>
            <a:pPr indent="-311150" lvl="0" marL="457200" rtl="0" algn="l">
              <a:spcBef>
                <a:spcPts val="0"/>
              </a:spcBef>
              <a:spcAft>
                <a:spcPts val="0"/>
              </a:spcAft>
              <a:buSzPts val="1300"/>
              <a:buFont typeface="Arial"/>
              <a:buChar char="●"/>
            </a:pPr>
            <a:r>
              <a:rPr lang="it">
                <a:latin typeface="Arial"/>
                <a:ea typeface="Arial"/>
                <a:cs typeface="Arial"/>
                <a:sym typeface="Arial"/>
              </a:rPr>
              <a:t>Da quali canali possono trapelare le informazioni.</a:t>
            </a:r>
            <a:endParaRPr>
              <a:latin typeface="Arial"/>
              <a:ea typeface="Arial"/>
              <a:cs typeface="Arial"/>
              <a:sym typeface="Arial"/>
            </a:endParaRPr>
          </a:p>
          <a:p>
            <a:pPr indent="0" lvl="0" marL="457200" rtl="0" algn="l">
              <a:spcBef>
                <a:spcPts val="1200"/>
              </a:spcBef>
              <a:spcAft>
                <a:spcPts val="1200"/>
              </a:spcAft>
              <a:buNone/>
            </a:pPr>
            <a:r>
              <a:rPr lang="it">
                <a:latin typeface="Arial"/>
                <a:ea typeface="Arial"/>
                <a:cs typeface="Arial"/>
                <a:sym typeface="Arial"/>
              </a:rPr>
              <a:t>... e molto altro ancora.</a:t>
            </a:r>
            <a:endParaRPr>
              <a:latin typeface="Arial"/>
              <a:ea typeface="Arial"/>
              <a:cs typeface="Arial"/>
              <a:sym typeface="Aria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47"/>
          <p:cNvSpPr txBox="1"/>
          <p:nvPr>
            <p:ph type="ctrTitle"/>
          </p:nvPr>
        </p:nvSpPr>
        <p:spPr>
          <a:xfrm>
            <a:off x="3537150" y="1578400"/>
            <a:ext cx="5017500" cy="157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it"/>
              <a:t>Mitigazioni e Fix</a:t>
            </a:r>
            <a:endParaRPr b="1"/>
          </a:p>
        </p:txBody>
      </p:sp>
      <p:sp>
        <p:nvSpPr>
          <p:cNvPr id="370" name="Google Shape;370;p47"/>
          <p:cNvSpPr txBox="1"/>
          <p:nvPr>
            <p:ph idx="1" type="subTitle"/>
          </p:nvPr>
        </p:nvSpPr>
        <p:spPr>
          <a:xfrm>
            <a:off x="5083950" y="3924925"/>
            <a:ext cx="3470700" cy="506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p48"/>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it"/>
              <a:t>Mitigazioni</a:t>
            </a:r>
            <a:endParaRPr b="1"/>
          </a:p>
        </p:txBody>
      </p:sp>
      <p:sp>
        <p:nvSpPr>
          <p:cNvPr id="376" name="Google Shape;376;p48"/>
          <p:cNvSpPr txBox="1"/>
          <p:nvPr>
            <p:ph idx="1" type="body"/>
          </p:nvPr>
        </p:nvSpPr>
        <p:spPr>
          <a:xfrm>
            <a:off x="1297500" y="1086125"/>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sz="1500">
                <a:latin typeface="Arial"/>
                <a:ea typeface="Arial"/>
                <a:cs typeface="Arial"/>
                <a:sym typeface="Arial"/>
              </a:rPr>
              <a:t>Esistono diverse strategie per mitigare le vulnerabilità Spectre.</a:t>
            </a:r>
            <a:endParaRPr sz="1500">
              <a:latin typeface="Arial"/>
              <a:ea typeface="Arial"/>
              <a:cs typeface="Arial"/>
              <a:sym typeface="Arial"/>
            </a:endParaRPr>
          </a:p>
          <a:p>
            <a:pPr indent="0" lvl="0" marL="0" rtl="0" algn="l">
              <a:spcBef>
                <a:spcPts val="1200"/>
              </a:spcBef>
              <a:spcAft>
                <a:spcPts val="0"/>
              </a:spcAft>
              <a:buNone/>
            </a:pPr>
            <a:r>
              <a:rPr lang="it" sz="1500">
                <a:latin typeface="Arial"/>
                <a:ea typeface="Arial"/>
                <a:cs typeface="Arial"/>
                <a:sym typeface="Arial"/>
              </a:rPr>
              <a:t> Le principali categorie includono:</a:t>
            </a:r>
            <a:endParaRPr sz="1500">
              <a:latin typeface="Arial"/>
              <a:ea typeface="Arial"/>
              <a:cs typeface="Arial"/>
              <a:sym typeface="Arial"/>
            </a:endParaRPr>
          </a:p>
          <a:p>
            <a:pPr indent="-323850" lvl="0" marL="457200" rtl="0" algn="l">
              <a:spcBef>
                <a:spcPts val="1200"/>
              </a:spcBef>
              <a:spcAft>
                <a:spcPts val="0"/>
              </a:spcAft>
              <a:buSzPts val="1500"/>
              <a:buChar char="●"/>
            </a:pPr>
            <a:r>
              <a:rPr b="1" lang="it" sz="1500">
                <a:latin typeface="Arial"/>
                <a:ea typeface="Arial"/>
                <a:cs typeface="Arial"/>
                <a:sym typeface="Arial"/>
              </a:rPr>
              <a:t>Manipolazione diretta dell'hardware</a:t>
            </a:r>
            <a:r>
              <a:rPr lang="it" sz="1500">
                <a:latin typeface="Arial"/>
                <a:ea typeface="Arial"/>
                <a:cs typeface="Arial"/>
                <a:sym typeface="Arial"/>
              </a:rPr>
              <a:t>: Generalmente eseguita mediante aggiornamenti del </a:t>
            </a:r>
            <a:r>
              <a:rPr lang="it" sz="1500">
                <a:latin typeface="Arial"/>
                <a:ea typeface="Arial"/>
                <a:cs typeface="Arial"/>
                <a:sym typeface="Arial"/>
              </a:rPr>
              <a:t>microcode</a:t>
            </a:r>
            <a:r>
              <a:rPr lang="it" sz="1500">
                <a:latin typeface="Arial"/>
                <a:ea typeface="Arial"/>
                <a:cs typeface="Arial"/>
                <a:sym typeface="Arial"/>
              </a:rPr>
              <a:t> o manipolazione dei registri.</a:t>
            </a:r>
            <a:endParaRPr sz="1500">
              <a:latin typeface="Arial"/>
              <a:ea typeface="Arial"/>
              <a:cs typeface="Arial"/>
              <a:sym typeface="Arial"/>
            </a:endParaRPr>
          </a:p>
          <a:p>
            <a:pPr indent="-323850" lvl="0" marL="457200" rtl="0" algn="l">
              <a:spcBef>
                <a:spcPts val="0"/>
              </a:spcBef>
              <a:spcAft>
                <a:spcPts val="0"/>
              </a:spcAft>
              <a:buSzPts val="1500"/>
              <a:buChar char="●"/>
            </a:pPr>
            <a:r>
              <a:rPr b="1" lang="it" sz="1500">
                <a:latin typeface="Arial"/>
                <a:ea typeface="Arial"/>
                <a:cs typeface="Arial"/>
                <a:sym typeface="Arial"/>
              </a:rPr>
              <a:t>Controllo indiretto: </a:t>
            </a:r>
            <a:r>
              <a:rPr lang="it" sz="1500">
                <a:latin typeface="Arial"/>
                <a:ea typeface="Arial"/>
                <a:cs typeface="Arial"/>
                <a:sym typeface="Arial"/>
              </a:rPr>
              <a:t>Ottenuto tramite costrutti software che limitano o vincolano la speculazione.</a:t>
            </a:r>
            <a:endParaRPr sz="1500">
              <a:latin typeface="Arial"/>
              <a:ea typeface="Arial"/>
              <a:cs typeface="Arial"/>
              <a:sym typeface="Arial"/>
            </a:endParaRPr>
          </a:p>
          <a:p>
            <a:pPr indent="0" lvl="0" marL="0" rtl="0" algn="l">
              <a:spcBef>
                <a:spcPts val="1200"/>
              </a:spcBef>
              <a:spcAft>
                <a:spcPts val="1200"/>
              </a:spcAft>
              <a:buNone/>
            </a:pPr>
            <a:r>
              <a:t/>
            </a:r>
            <a:endParaRPr sz="1500"/>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49"/>
          <p:cNvSpPr txBox="1"/>
          <p:nvPr>
            <p:ph type="ctrTitle"/>
          </p:nvPr>
        </p:nvSpPr>
        <p:spPr>
          <a:xfrm>
            <a:off x="3537150" y="1578400"/>
            <a:ext cx="5017500" cy="157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it"/>
              <a:t>Un </a:t>
            </a:r>
            <a:r>
              <a:rPr b="1" lang="it"/>
              <a:t>approccio</a:t>
            </a:r>
            <a:r>
              <a:rPr b="1" lang="it"/>
              <a:t> ibrido</a:t>
            </a:r>
            <a:endParaRPr b="1"/>
          </a:p>
        </p:txBody>
      </p:sp>
      <p:sp>
        <p:nvSpPr>
          <p:cNvPr id="382" name="Google Shape;382;p49"/>
          <p:cNvSpPr txBox="1"/>
          <p:nvPr>
            <p:ph idx="1" type="subTitle"/>
          </p:nvPr>
        </p:nvSpPr>
        <p:spPr>
          <a:xfrm>
            <a:off x="5083950" y="3924925"/>
            <a:ext cx="3470700" cy="506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p50"/>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it"/>
              <a:t>Retpoline </a:t>
            </a:r>
            <a:endParaRPr b="1"/>
          </a:p>
        </p:txBody>
      </p:sp>
      <p:sp>
        <p:nvSpPr>
          <p:cNvPr id="388" name="Google Shape;388;p50"/>
          <p:cNvSpPr txBox="1"/>
          <p:nvPr>
            <p:ph idx="1" type="body"/>
          </p:nvPr>
        </p:nvSpPr>
        <p:spPr>
          <a:xfrm>
            <a:off x="1024225" y="1101075"/>
            <a:ext cx="7692900" cy="2166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sz="1500">
                <a:latin typeface="Arial"/>
                <a:ea typeface="Arial"/>
                <a:cs typeface="Arial"/>
                <a:sym typeface="Arial"/>
              </a:rPr>
              <a:t>Retpoline è un approccio ibrido poiché:</a:t>
            </a:r>
            <a:endParaRPr sz="1500">
              <a:latin typeface="Arial"/>
              <a:ea typeface="Arial"/>
              <a:cs typeface="Arial"/>
              <a:sym typeface="Arial"/>
            </a:endParaRPr>
          </a:p>
          <a:p>
            <a:pPr indent="-311150" lvl="0" marL="457200" rtl="0" algn="l">
              <a:spcBef>
                <a:spcPts val="1200"/>
              </a:spcBef>
              <a:spcAft>
                <a:spcPts val="0"/>
              </a:spcAft>
              <a:buSzPts val="1300"/>
              <a:buFont typeface="Arial"/>
              <a:buChar char="●"/>
            </a:pPr>
            <a:r>
              <a:rPr lang="it">
                <a:latin typeface="Arial"/>
                <a:ea typeface="Arial"/>
                <a:cs typeface="Arial"/>
                <a:sym typeface="Arial"/>
              </a:rPr>
              <a:t>R</a:t>
            </a:r>
            <a:r>
              <a:rPr lang="it">
                <a:latin typeface="Arial"/>
                <a:ea typeface="Arial"/>
                <a:cs typeface="Arial"/>
                <a:sym typeface="Arial"/>
              </a:rPr>
              <a:t>ichiede un microcode aggiornato per rendere più prevedibile il comportamento hardware speculativo su alcuni modelli di processore.</a:t>
            </a:r>
            <a:endParaRPr>
              <a:latin typeface="Arial"/>
              <a:ea typeface="Arial"/>
              <a:cs typeface="Arial"/>
              <a:sym typeface="Arial"/>
            </a:endParaRPr>
          </a:p>
          <a:p>
            <a:pPr indent="-311150" lvl="0" marL="457200" rtl="0" algn="l">
              <a:spcBef>
                <a:spcPts val="0"/>
              </a:spcBef>
              <a:spcAft>
                <a:spcPts val="0"/>
              </a:spcAft>
              <a:buSzPts val="1300"/>
              <a:buFont typeface="Arial"/>
              <a:buChar char="●"/>
            </a:pPr>
            <a:r>
              <a:rPr lang="it">
                <a:latin typeface="Arial"/>
                <a:ea typeface="Arial"/>
                <a:cs typeface="Arial"/>
                <a:sym typeface="Arial"/>
              </a:rPr>
              <a:t>E’ principalmente una struttura software che sfrutta la conoscenza specifica dell'hardware sottostante per mitigare l'iniezione del ramo.</a:t>
            </a:r>
            <a:endParaRPr>
              <a:latin typeface="Arial"/>
              <a:ea typeface="Arial"/>
              <a:cs typeface="Arial"/>
              <a:sym typeface="Arial"/>
            </a:endParaRPr>
          </a:p>
        </p:txBody>
      </p:sp>
      <p:pic>
        <p:nvPicPr>
          <p:cNvPr id="389" name="Google Shape;389;p50"/>
          <p:cNvPicPr preferRelativeResize="0"/>
          <p:nvPr/>
        </p:nvPicPr>
        <p:blipFill>
          <a:blip r:embed="rId3">
            <a:alphaModFix/>
          </a:blip>
          <a:stretch>
            <a:fillRect/>
          </a:stretch>
        </p:blipFill>
        <p:spPr>
          <a:xfrm>
            <a:off x="3527163" y="2706325"/>
            <a:ext cx="2089675" cy="208967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sp>
        <p:nvSpPr>
          <p:cNvPr id="394" name="Google Shape;394;p51"/>
          <p:cNvSpPr txBox="1"/>
          <p:nvPr>
            <p:ph type="title"/>
          </p:nvPr>
        </p:nvSpPr>
        <p:spPr>
          <a:xfrm>
            <a:off x="1297500" y="186975"/>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it"/>
              <a:t>Retpoline RSB</a:t>
            </a:r>
            <a:endParaRPr b="1"/>
          </a:p>
        </p:txBody>
      </p:sp>
      <p:sp>
        <p:nvSpPr>
          <p:cNvPr id="395" name="Google Shape;395;p51"/>
          <p:cNvSpPr txBox="1"/>
          <p:nvPr>
            <p:ph idx="1" type="body"/>
          </p:nvPr>
        </p:nvSpPr>
        <p:spPr>
          <a:xfrm>
            <a:off x="970500" y="866200"/>
            <a:ext cx="7692900" cy="21660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it" sz="1500">
                <a:latin typeface="Arial"/>
                <a:ea typeface="Arial"/>
                <a:cs typeface="Arial"/>
                <a:sym typeface="Arial"/>
              </a:rPr>
              <a:t>In precedenza era necessario </a:t>
            </a:r>
            <a:r>
              <a:rPr lang="it" sz="1500">
                <a:latin typeface="Arial"/>
                <a:ea typeface="Arial"/>
                <a:cs typeface="Arial"/>
                <a:sym typeface="Arial"/>
              </a:rPr>
              <a:t>consultare il predittore del ramo per indirizzare l'esecuzione speculativa verso l'obiettivo più probabile, retpoline fornisce un implementazione basata su Return Stack Buffer (RSB) .</a:t>
            </a:r>
            <a:endParaRPr sz="1500">
              <a:latin typeface="Arial"/>
              <a:ea typeface="Arial"/>
              <a:cs typeface="Arial"/>
              <a:sym typeface="Arial"/>
            </a:endParaRPr>
          </a:p>
          <a:p>
            <a:pPr indent="0" lvl="0" marL="0" rtl="0" algn="l">
              <a:spcBef>
                <a:spcPts val="1200"/>
              </a:spcBef>
              <a:spcAft>
                <a:spcPts val="0"/>
              </a:spcAft>
              <a:buNone/>
            </a:pPr>
            <a:r>
              <a:rPr lang="it" sz="1500">
                <a:latin typeface="Arial"/>
                <a:ea typeface="Arial"/>
                <a:cs typeface="Arial"/>
                <a:sym typeface="Arial"/>
              </a:rPr>
              <a:t>Il predittore del ramo indiretto è una componente hardware relativamente grande che non può essere facilmente gestita dal sistema operativo mentre un RSB, essendo un struttura LIFO, è più prevedibile per il software.</a:t>
            </a:r>
            <a:endParaRPr sz="1500">
              <a:latin typeface="Arial"/>
              <a:ea typeface="Arial"/>
              <a:cs typeface="Arial"/>
              <a:sym typeface="Arial"/>
            </a:endParaRPr>
          </a:p>
          <a:p>
            <a:pPr indent="0" lvl="0" marL="0" rtl="0" algn="just">
              <a:spcBef>
                <a:spcPts val="1200"/>
              </a:spcBef>
              <a:spcAft>
                <a:spcPts val="1200"/>
              </a:spcAft>
              <a:buNone/>
            </a:pPr>
            <a:r>
              <a:t/>
            </a:r>
            <a:endParaRPr sz="1500"/>
          </a:p>
        </p:txBody>
      </p:sp>
      <p:pic>
        <p:nvPicPr>
          <p:cNvPr id="396" name="Google Shape;396;p51"/>
          <p:cNvPicPr preferRelativeResize="0"/>
          <p:nvPr/>
        </p:nvPicPr>
        <p:blipFill>
          <a:blip r:embed="rId3">
            <a:alphaModFix/>
          </a:blip>
          <a:stretch>
            <a:fillRect/>
          </a:stretch>
        </p:blipFill>
        <p:spPr>
          <a:xfrm>
            <a:off x="1297500" y="2856313"/>
            <a:ext cx="2848350" cy="2098625"/>
          </a:xfrm>
          <a:prstGeom prst="rect">
            <a:avLst/>
          </a:prstGeom>
          <a:noFill/>
          <a:ln>
            <a:noFill/>
          </a:ln>
        </p:spPr>
      </p:pic>
      <p:pic>
        <p:nvPicPr>
          <p:cNvPr id="397" name="Google Shape;397;p51"/>
          <p:cNvPicPr preferRelativeResize="0"/>
          <p:nvPr/>
        </p:nvPicPr>
        <p:blipFill>
          <a:blip r:embed="rId4">
            <a:alphaModFix/>
          </a:blip>
          <a:stretch>
            <a:fillRect/>
          </a:stretch>
        </p:blipFill>
        <p:spPr>
          <a:xfrm>
            <a:off x="5227150" y="2889450"/>
            <a:ext cx="3109250" cy="20323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16"/>
          <p:cNvSpPr txBox="1"/>
          <p:nvPr>
            <p:ph type="title"/>
          </p:nvPr>
        </p:nvSpPr>
        <p:spPr>
          <a:xfrm>
            <a:off x="1297500" y="38460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it"/>
              <a:t>Introduzione</a:t>
            </a:r>
            <a:endParaRPr b="1"/>
          </a:p>
        </p:txBody>
      </p:sp>
      <p:sp>
        <p:nvSpPr>
          <p:cNvPr id="154" name="Google Shape;154;p16"/>
          <p:cNvSpPr txBox="1"/>
          <p:nvPr/>
        </p:nvSpPr>
        <p:spPr>
          <a:xfrm>
            <a:off x="1341075" y="1637000"/>
            <a:ext cx="4838100" cy="230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300">
              <a:solidFill>
                <a:schemeClr val="lt1"/>
              </a:solidFill>
              <a:latin typeface="Lato"/>
              <a:ea typeface="Lato"/>
              <a:cs typeface="Lato"/>
              <a:sym typeface="Lato"/>
            </a:endParaRPr>
          </a:p>
        </p:txBody>
      </p:sp>
      <p:sp>
        <p:nvSpPr>
          <p:cNvPr id="155" name="Google Shape;155;p16"/>
          <p:cNvSpPr txBox="1"/>
          <p:nvPr/>
        </p:nvSpPr>
        <p:spPr>
          <a:xfrm>
            <a:off x="1439750" y="1359175"/>
            <a:ext cx="5978400" cy="20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it" sz="1300">
                <a:solidFill>
                  <a:schemeClr val="lt1"/>
                </a:solidFill>
              </a:rPr>
              <a:t>CVE 2017-5715</a:t>
            </a:r>
            <a:endParaRPr b="1" sz="1300">
              <a:solidFill>
                <a:schemeClr val="lt1"/>
              </a:solidFill>
            </a:endParaRPr>
          </a:p>
          <a:p>
            <a:pPr indent="0" lvl="0" marL="0" rtl="0" algn="l">
              <a:spcBef>
                <a:spcPts val="0"/>
              </a:spcBef>
              <a:spcAft>
                <a:spcPts val="0"/>
              </a:spcAft>
              <a:buNone/>
            </a:pPr>
            <a:r>
              <a:rPr lang="it" sz="1300">
                <a:solidFill>
                  <a:schemeClr val="lt1"/>
                </a:solidFill>
              </a:rPr>
              <a:t>Spectre è una vulnerabilità hardware che sfrutta la branch prediction e speculative execution.</a:t>
            </a:r>
            <a:endParaRPr sz="1300">
              <a:solidFill>
                <a:schemeClr val="lt1"/>
              </a:solidFill>
            </a:endParaRPr>
          </a:p>
          <a:p>
            <a:pPr indent="0" lvl="0" marL="0" rtl="0" algn="l">
              <a:spcBef>
                <a:spcPts val="0"/>
              </a:spcBef>
              <a:spcAft>
                <a:spcPts val="0"/>
              </a:spcAft>
              <a:buNone/>
            </a:pPr>
            <a:r>
              <a:t/>
            </a:r>
            <a:endParaRPr sz="1300">
              <a:solidFill>
                <a:schemeClr val="lt1"/>
              </a:solidFill>
            </a:endParaRPr>
          </a:p>
          <a:p>
            <a:pPr indent="0" lvl="0" marL="0" rtl="0" algn="l">
              <a:spcBef>
                <a:spcPts val="0"/>
              </a:spcBef>
              <a:spcAft>
                <a:spcPts val="0"/>
              </a:spcAft>
              <a:buNone/>
            </a:pPr>
            <a:r>
              <a:rPr lang="it" sz="1300">
                <a:solidFill>
                  <a:schemeClr val="lt1"/>
                </a:solidFill>
              </a:rPr>
              <a:t>Queste tecniche possono portare, tramite un’analisi side-channel, alla divulgazione non autorizzata di informazioni ad un utente </a:t>
            </a:r>
            <a:r>
              <a:rPr lang="it" sz="1300">
                <a:solidFill>
                  <a:schemeClr val="lt1"/>
                </a:solidFill>
              </a:rPr>
              <a:t>malintenzionato</a:t>
            </a:r>
            <a:r>
              <a:rPr lang="it" sz="1300">
                <a:solidFill>
                  <a:schemeClr val="lt1"/>
                </a:solidFill>
              </a:rPr>
              <a:t>.</a:t>
            </a:r>
            <a:endParaRPr sz="1300">
              <a:solidFill>
                <a:schemeClr val="lt1"/>
              </a:solidFill>
            </a:endParaRPr>
          </a:p>
          <a:p>
            <a:pPr indent="0" lvl="0" marL="0" rtl="0" algn="l">
              <a:spcBef>
                <a:spcPts val="0"/>
              </a:spcBef>
              <a:spcAft>
                <a:spcPts val="0"/>
              </a:spcAft>
              <a:buNone/>
            </a:pPr>
            <a:r>
              <a:t/>
            </a:r>
            <a:endParaRPr sz="1300">
              <a:solidFill>
                <a:schemeClr val="lt1"/>
              </a:solidFill>
              <a:latin typeface="Lato"/>
              <a:ea typeface="Lato"/>
              <a:cs typeface="Lato"/>
              <a:sym typeface="Lato"/>
            </a:endParaRPr>
          </a:p>
        </p:txBody>
      </p:sp>
      <p:pic>
        <p:nvPicPr>
          <p:cNvPr id="156" name="Google Shape;156;p16"/>
          <p:cNvPicPr preferRelativeResize="0"/>
          <p:nvPr/>
        </p:nvPicPr>
        <p:blipFill>
          <a:blip r:embed="rId3">
            <a:alphaModFix/>
          </a:blip>
          <a:stretch>
            <a:fillRect/>
          </a:stretch>
        </p:blipFill>
        <p:spPr>
          <a:xfrm>
            <a:off x="3507500" y="3045122"/>
            <a:ext cx="2129000" cy="168192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p52"/>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it"/>
              <a:t>Retpoline JUMP</a:t>
            </a:r>
            <a:endParaRPr b="1"/>
          </a:p>
        </p:txBody>
      </p:sp>
      <p:pic>
        <p:nvPicPr>
          <p:cNvPr id="403" name="Google Shape;403;p52"/>
          <p:cNvPicPr preferRelativeResize="0"/>
          <p:nvPr/>
        </p:nvPicPr>
        <p:blipFill>
          <a:blip r:embed="rId3">
            <a:alphaModFix/>
          </a:blip>
          <a:stretch>
            <a:fillRect/>
          </a:stretch>
        </p:blipFill>
        <p:spPr>
          <a:xfrm>
            <a:off x="5158337" y="1873225"/>
            <a:ext cx="3845888" cy="2166000"/>
          </a:xfrm>
          <a:prstGeom prst="rect">
            <a:avLst/>
          </a:prstGeom>
          <a:noFill/>
          <a:ln>
            <a:noFill/>
          </a:ln>
        </p:spPr>
      </p:pic>
      <p:sp>
        <p:nvSpPr>
          <p:cNvPr id="404" name="Google Shape;404;p52"/>
          <p:cNvSpPr txBox="1"/>
          <p:nvPr/>
        </p:nvSpPr>
        <p:spPr>
          <a:xfrm>
            <a:off x="345550" y="1807525"/>
            <a:ext cx="4053600" cy="293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t" sz="1500">
                <a:solidFill>
                  <a:schemeClr val="lt1"/>
                </a:solidFill>
              </a:rPr>
              <a:t>In questo esempio viene eseguito un salto all'indirizzo di un'istruzione memorizzato nel registro %rax. </a:t>
            </a:r>
            <a:endParaRPr sz="1500">
              <a:solidFill>
                <a:schemeClr val="lt1"/>
              </a:solidFill>
            </a:endParaRPr>
          </a:p>
          <a:p>
            <a:pPr indent="0" lvl="0" marL="0" rtl="0" algn="l">
              <a:spcBef>
                <a:spcPts val="0"/>
              </a:spcBef>
              <a:spcAft>
                <a:spcPts val="0"/>
              </a:spcAft>
              <a:buNone/>
            </a:pPr>
            <a:r>
              <a:rPr lang="it" sz="1500">
                <a:solidFill>
                  <a:schemeClr val="lt1"/>
                </a:solidFill>
              </a:rPr>
              <a:t>Senza retpoline, l'esecuzione speculativa del processore consulta il predittore del ramo indiretto e può speculare su un indirizzo controllato da un exploit.</a:t>
            </a:r>
            <a:endParaRPr sz="1500">
              <a:solidFill>
                <a:schemeClr val="lt1"/>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sp>
        <p:nvSpPr>
          <p:cNvPr id="409" name="Google Shape;409;p53"/>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it"/>
              <a:t>Retpoline JUMP</a:t>
            </a:r>
            <a:endParaRPr b="1"/>
          </a:p>
        </p:txBody>
      </p:sp>
      <p:pic>
        <p:nvPicPr>
          <p:cNvPr id="410" name="Google Shape;410;p53"/>
          <p:cNvPicPr preferRelativeResize="0"/>
          <p:nvPr/>
        </p:nvPicPr>
        <p:blipFill rotWithShape="1">
          <a:blip r:embed="rId3">
            <a:alphaModFix/>
          </a:blip>
          <a:srcRect b="0" l="0" r="1806" t="4470"/>
          <a:stretch/>
        </p:blipFill>
        <p:spPr>
          <a:xfrm>
            <a:off x="5174325" y="1954050"/>
            <a:ext cx="3776300" cy="2069200"/>
          </a:xfrm>
          <a:prstGeom prst="rect">
            <a:avLst/>
          </a:prstGeom>
          <a:noFill/>
          <a:ln>
            <a:noFill/>
          </a:ln>
        </p:spPr>
      </p:pic>
      <p:sp>
        <p:nvSpPr>
          <p:cNvPr id="411" name="Google Shape;411;p53"/>
          <p:cNvSpPr txBox="1"/>
          <p:nvPr/>
        </p:nvSpPr>
        <p:spPr>
          <a:xfrm>
            <a:off x="199825" y="1642975"/>
            <a:ext cx="4851900" cy="3304800"/>
          </a:xfrm>
          <a:prstGeom prst="rect">
            <a:avLst/>
          </a:prstGeom>
          <a:noFill/>
          <a:ln>
            <a:noFill/>
          </a:ln>
        </p:spPr>
        <p:txBody>
          <a:bodyPr anchorCtr="0" anchor="t" bIns="91425" lIns="91425" spcFirstLastPara="1" rIns="91425" wrap="square" tIns="91425">
            <a:noAutofit/>
          </a:bodyPr>
          <a:lstStyle/>
          <a:p>
            <a:pPr indent="-311150" lvl="0" marL="457200" rtl="0" algn="l">
              <a:spcBef>
                <a:spcPts val="0"/>
              </a:spcBef>
              <a:spcAft>
                <a:spcPts val="0"/>
              </a:spcAft>
              <a:buClr>
                <a:schemeClr val="lt1"/>
              </a:buClr>
              <a:buSzPts val="1300"/>
              <a:buAutoNum type="arabicPeriod"/>
            </a:pPr>
            <a:r>
              <a:rPr lang="it" sz="1300">
                <a:solidFill>
                  <a:schemeClr val="lt1"/>
                </a:solidFill>
              </a:rPr>
              <a:t>Nel passo 1 viene chiamata la load_label.</a:t>
            </a:r>
            <a:endParaRPr sz="1300">
              <a:solidFill>
                <a:schemeClr val="lt1"/>
              </a:solidFill>
            </a:endParaRPr>
          </a:p>
          <a:p>
            <a:pPr indent="-311150" lvl="0" marL="457200" rtl="0" algn="l">
              <a:spcBef>
                <a:spcPts val="0"/>
              </a:spcBef>
              <a:spcAft>
                <a:spcPts val="0"/>
              </a:spcAft>
              <a:buClr>
                <a:schemeClr val="lt1"/>
              </a:buClr>
              <a:buSzPts val="1300"/>
              <a:buAutoNum type="arabicPeriod"/>
            </a:pPr>
            <a:r>
              <a:rPr lang="it" sz="1300">
                <a:solidFill>
                  <a:schemeClr val="lt1"/>
                </a:solidFill>
              </a:rPr>
              <a:t>Al passo 4 carica il valore dall'indirizzo puntato dallo stack (%rsp) nel registro %rax.  </a:t>
            </a:r>
            <a:endParaRPr sz="1300">
              <a:solidFill>
                <a:schemeClr val="lt1"/>
              </a:solidFill>
            </a:endParaRPr>
          </a:p>
          <a:p>
            <a:pPr indent="-311150" lvl="0" marL="457200" rtl="0" algn="l">
              <a:spcBef>
                <a:spcPts val="0"/>
              </a:spcBef>
              <a:spcAft>
                <a:spcPts val="0"/>
              </a:spcAft>
              <a:buClr>
                <a:schemeClr val="lt1"/>
              </a:buClr>
              <a:buSzPts val="1300"/>
              <a:buAutoNum type="arabicPeriod"/>
            </a:pPr>
            <a:r>
              <a:rPr lang="it" sz="1300">
                <a:solidFill>
                  <a:schemeClr val="lt1"/>
                </a:solidFill>
              </a:rPr>
              <a:t>In caso di speculazione, il processore si ritrova intrappolato nel  ciclo infinito jmp capture_ret_spec .</a:t>
            </a:r>
            <a:endParaRPr sz="1300">
              <a:solidFill>
                <a:schemeClr val="lt1"/>
              </a:solidFill>
            </a:endParaRPr>
          </a:p>
          <a:p>
            <a:pPr indent="-311150" lvl="0" marL="457200" rtl="0" algn="l">
              <a:spcBef>
                <a:spcPts val="0"/>
              </a:spcBef>
              <a:spcAft>
                <a:spcPts val="0"/>
              </a:spcAft>
              <a:buClr>
                <a:schemeClr val="lt1"/>
              </a:buClr>
              <a:buSzPts val="1300"/>
              <a:buAutoNum type="arabicPeriod"/>
            </a:pPr>
            <a:r>
              <a:rPr lang="it" sz="1300">
                <a:solidFill>
                  <a:schemeClr val="lt1"/>
                </a:solidFill>
              </a:rPr>
              <a:t>Prima di completare l'esecuzione speculativa, il ciclo infinito forzerà il processore a tornare all'etichetta capture_ret_spec.</a:t>
            </a:r>
            <a:endParaRPr sz="1300">
              <a:solidFill>
                <a:schemeClr val="lt1"/>
              </a:solidFill>
            </a:endParaRPr>
          </a:p>
          <a:p>
            <a:pPr indent="-311150" lvl="0" marL="457200" rtl="0" algn="l">
              <a:spcBef>
                <a:spcPts val="0"/>
              </a:spcBef>
              <a:spcAft>
                <a:spcPts val="0"/>
              </a:spcAft>
              <a:buClr>
                <a:schemeClr val="lt1"/>
              </a:buClr>
              <a:buSzPts val="1300"/>
              <a:buAutoNum type="arabicPeriod"/>
            </a:pPr>
            <a:r>
              <a:rPr lang="it" sz="1300">
                <a:solidFill>
                  <a:schemeClr val="lt1"/>
                </a:solidFill>
              </a:rPr>
              <a:t>Poiché il ciclo infinito sovrascrive qualsiasi modifica apportata durante l'esecuzione speculativa, l'attacco Spectre viene mitigato.</a:t>
            </a:r>
            <a:endParaRPr sz="1300">
              <a:solidFill>
                <a:schemeClr val="lt1"/>
              </a:solidFill>
            </a:endParaRPr>
          </a:p>
          <a:p>
            <a:pPr indent="-311150" lvl="0" marL="457200" rtl="0" algn="l">
              <a:spcBef>
                <a:spcPts val="0"/>
              </a:spcBef>
              <a:spcAft>
                <a:spcPts val="0"/>
              </a:spcAft>
              <a:buClr>
                <a:schemeClr val="lt1"/>
              </a:buClr>
              <a:buSzPts val="1300"/>
              <a:buAutoNum type="arabicPeriod"/>
            </a:pPr>
            <a:r>
              <a:rPr lang="it" sz="1300">
                <a:solidFill>
                  <a:schemeClr val="lt1"/>
                </a:solidFill>
              </a:rPr>
              <a:t>Infine RET pulisce lo stack e fa tornare l’esecuzione dal punto in cui è stata chiamata. </a:t>
            </a:r>
            <a:endParaRPr sz="1300">
              <a:solidFill>
                <a:schemeClr val="lt1"/>
              </a:solidFill>
            </a:endParaRPr>
          </a:p>
          <a:p>
            <a:pPr indent="0" lvl="0" marL="457200" rtl="0" algn="l">
              <a:spcBef>
                <a:spcPts val="0"/>
              </a:spcBef>
              <a:spcAft>
                <a:spcPts val="0"/>
              </a:spcAft>
              <a:buNone/>
            </a:pPr>
            <a:r>
              <a:t/>
            </a:r>
            <a:endParaRPr sz="1300">
              <a:solidFill>
                <a:schemeClr val="lt1"/>
              </a:solidFill>
              <a:latin typeface="Lato"/>
              <a:ea typeface="Lato"/>
              <a:cs typeface="Lato"/>
              <a:sym typeface="Lato"/>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sp>
        <p:nvSpPr>
          <p:cNvPr id="416" name="Google Shape;416;p5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it"/>
              <a:t>Retpoline CALL</a:t>
            </a:r>
            <a:endParaRPr b="1"/>
          </a:p>
        </p:txBody>
      </p:sp>
      <p:sp>
        <p:nvSpPr>
          <p:cNvPr id="417" name="Google Shape;417;p54"/>
          <p:cNvSpPr txBox="1"/>
          <p:nvPr>
            <p:ph idx="1" type="body"/>
          </p:nvPr>
        </p:nvSpPr>
        <p:spPr>
          <a:xfrm>
            <a:off x="1024225" y="1101075"/>
            <a:ext cx="7692900" cy="2166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sz="1500">
                <a:latin typeface="Arial"/>
                <a:ea typeface="Arial"/>
                <a:cs typeface="Arial"/>
                <a:sym typeface="Arial"/>
              </a:rPr>
              <a:t>Per la CALL valgono gli stessi </a:t>
            </a:r>
            <a:r>
              <a:rPr lang="it" sz="1500">
                <a:latin typeface="Arial"/>
                <a:ea typeface="Arial"/>
                <a:cs typeface="Arial"/>
                <a:sym typeface="Arial"/>
              </a:rPr>
              <a:t>principi</a:t>
            </a:r>
            <a:r>
              <a:rPr lang="it" sz="1500">
                <a:latin typeface="Arial"/>
                <a:ea typeface="Arial"/>
                <a:cs typeface="Arial"/>
                <a:sym typeface="Arial"/>
              </a:rPr>
              <a:t>.</a:t>
            </a:r>
            <a:endParaRPr sz="1500">
              <a:latin typeface="Arial"/>
              <a:ea typeface="Arial"/>
              <a:cs typeface="Arial"/>
              <a:sym typeface="Arial"/>
            </a:endParaRPr>
          </a:p>
          <a:p>
            <a:pPr indent="0" lvl="0" marL="0" rtl="0" algn="l">
              <a:spcBef>
                <a:spcPts val="1200"/>
              </a:spcBef>
              <a:spcAft>
                <a:spcPts val="1200"/>
              </a:spcAft>
              <a:buNone/>
            </a:pPr>
            <a:r>
              <a:rPr lang="it" sz="1500">
                <a:latin typeface="Arial"/>
                <a:ea typeface="Arial"/>
                <a:cs typeface="Arial"/>
                <a:sym typeface="Arial"/>
              </a:rPr>
              <a:t>Di seguito è riportata la sintassi utilizzata dall’assemblatore GNU nella sostituzione indiretta delle chiamate.</a:t>
            </a:r>
            <a:endParaRPr sz="1500">
              <a:latin typeface="Arial"/>
              <a:ea typeface="Arial"/>
              <a:cs typeface="Arial"/>
              <a:sym typeface="Arial"/>
            </a:endParaRPr>
          </a:p>
        </p:txBody>
      </p:sp>
      <p:pic>
        <p:nvPicPr>
          <p:cNvPr id="418" name="Google Shape;418;p54"/>
          <p:cNvPicPr preferRelativeResize="0"/>
          <p:nvPr/>
        </p:nvPicPr>
        <p:blipFill>
          <a:blip r:embed="rId3">
            <a:alphaModFix/>
          </a:blip>
          <a:stretch>
            <a:fillRect/>
          </a:stretch>
        </p:blipFill>
        <p:spPr>
          <a:xfrm>
            <a:off x="2862650" y="2313400"/>
            <a:ext cx="3418675" cy="269407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p5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it"/>
              <a:t>Retpoline: Vantaggi VS Svantaggi</a:t>
            </a:r>
            <a:endParaRPr b="1"/>
          </a:p>
        </p:txBody>
      </p:sp>
      <p:sp>
        <p:nvSpPr>
          <p:cNvPr id="424" name="Google Shape;424;p55"/>
          <p:cNvSpPr txBox="1"/>
          <p:nvPr>
            <p:ph idx="1" type="body"/>
          </p:nvPr>
        </p:nvSpPr>
        <p:spPr>
          <a:xfrm>
            <a:off x="433625" y="1307850"/>
            <a:ext cx="3820200" cy="3175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sz="1500">
                <a:latin typeface="Arial"/>
                <a:ea typeface="Arial"/>
                <a:cs typeface="Arial"/>
                <a:sym typeface="Arial"/>
              </a:rPr>
              <a:t>Vantaggi: </a:t>
            </a:r>
            <a:endParaRPr sz="1500">
              <a:latin typeface="Arial"/>
              <a:ea typeface="Arial"/>
              <a:cs typeface="Arial"/>
              <a:sym typeface="Arial"/>
            </a:endParaRPr>
          </a:p>
          <a:p>
            <a:pPr indent="-323850" lvl="0" marL="457200" rtl="0" algn="l">
              <a:spcBef>
                <a:spcPts val="1200"/>
              </a:spcBef>
              <a:spcAft>
                <a:spcPts val="0"/>
              </a:spcAft>
              <a:buSzPts val="1500"/>
              <a:buFont typeface="Arial"/>
              <a:buChar char="●"/>
            </a:pPr>
            <a:r>
              <a:rPr lang="it" sz="1500">
                <a:latin typeface="Arial"/>
                <a:ea typeface="Arial"/>
                <a:cs typeface="Arial"/>
                <a:sym typeface="Arial"/>
              </a:rPr>
              <a:t>È una tecnica efficace che può mitigare una vasta gamma di attacchi Spectre.</a:t>
            </a:r>
            <a:endParaRPr sz="1500">
              <a:latin typeface="Arial"/>
              <a:ea typeface="Arial"/>
              <a:cs typeface="Arial"/>
              <a:sym typeface="Arial"/>
            </a:endParaRPr>
          </a:p>
          <a:p>
            <a:pPr indent="-323850" lvl="0" marL="457200" rtl="0" algn="l">
              <a:spcBef>
                <a:spcPts val="0"/>
              </a:spcBef>
              <a:spcAft>
                <a:spcPts val="0"/>
              </a:spcAft>
              <a:buSzPts val="1500"/>
              <a:buFont typeface="Arial"/>
              <a:buChar char="●"/>
            </a:pPr>
            <a:r>
              <a:rPr lang="it" sz="1500">
                <a:latin typeface="Arial"/>
                <a:ea typeface="Arial"/>
                <a:cs typeface="Arial"/>
                <a:sym typeface="Arial"/>
              </a:rPr>
              <a:t>Ha un impatto minimo sulle prestazioni del sistema.</a:t>
            </a:r>
            <a:endParaRPr sz="1500">
              <a:latin typeface="Arial"/>
              <a:ea typeface="Arial"/>
              <a:cs typeface="Arial"/>
              <a:sym typeface="Arial"/>
            </a:endParaRPr>
          </a:p>
          <a:p>
            <a:pPr indent="-323850" lvl="0" marL="457200" rtl="0" algn="l">
              <a:spcBef>
                <a:spcPts val="0"/>
              </a:spcBef>
              <a:spcAft>
                <a:spcPts val="0"/>
              </a:spcAft>
              <a:buSzPts val="1500"/>
              <a:buFont typeface="Arial"/>
              <a:buChar char="●"/>
            </a:pPr>
            <a:r>
              <a:rPr lang="it" sz="1500">
                <a:latin typeface="Arial"/>
                <a:ea typeface="Arial"/>
                <a:cs typeface="Arial"/>
                <a:sym typeface="Arial"/>
              </a:rPr>
              <a:t>Può essere implementata a livello di compilatore, facilitando l'adozione su larga scala.</a:t>
            </a:r>
            <a:endParaRPr sz="1500">
              <a:latin typeface="Arial"/>
              <a:ea typeface="Arial"/>
              <a:cs typeface="Arial"/>
              <a:sym typeface="Arial"/>
            </a:endParaRPr>
          </a:p>
        </p:txBody>
      </p:sp>
      <p:sp>
        <p:nvSpPr>
          <p:cNvPr id="425" name="Google Shape;425;p55"/>
          <p:cNvSpPr txBox="1"/>
          <p:nvPr>
            <p:ph idx="1" type="body"/>
          </p:nvPr>
        </p:nvSpPr>
        <p:spPr>
          <a:xfrm>
            <a:off x="4822800" y="1307850"/>
            <a:ext cx="4006500" cy="3175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sz="1500">
                <a:latin typeface="Arial"/>
                <a:ea typeface="Arial"/>
                <a:cs typeface="Arial"/>
                <a:sym typeface="Arial"/>
              </a:rPr>
              <a:t>Svantaggi:</a:t>
            </a:r>
            <a:endParaRPr sz="1500">
              <a:latin typeface="Arial"/>
              <a:ea typeface="Arial"/>
              <a:cs typeface="Arial"/>
              <a:sym typeface="Arial"/>
            </a:endParaRPr>
          </a:p>
          <a:p>
            <a:pPr indent="-323850" lvl="0" marL="457200" rtl="0" algn="l">
              <a:spcBef>
                <a:spcPts val="1200"/>
              </a:spcBef>
              <a:spcAft>
                <a:spcPts val="0"/>
              </a:spcAft>
              <a:buSzPts val="1500"/>
              <a:buFont typeface="Arial"/>
              <a:buChar char="●"/>
            </a:pPr>
            <a:r>
              <a:rPr lang="it" sz="1500">
                <a:latin typeface="Arial"/>
                <a:ea typeface="Arial"/>
                <a:cs typeface="Arial"/>
                <a:sym typeface="Arial"/>
              </a:rPr>
              <a:t>Non è una soluzione completa e non può proteggere contro tutti i tipi di attacchi Spectre.</a:t>
            </a:r>
            <a:endParaRPr sz="1500">
              <a:latin typeface="Arial"/>
              <a:ea typeface="Arial"/>
              <a:cs typeface="Arial"/>
              <a:sym typeface="Arial"/>
            </a:endParaRPr>
          </a:p>
          <a:p>
            <a:pPr indent="-323850" lvl="0" marL="457200" rtl="0" algn="l">
              <a:spcBef>
                <a:spcPts val="0"/>
              </a:spcBef>
              <a:spcAft>
                <a:spcPts val="0"/>
              </a:spcAft>
              <a:buSzPts val="1500"/>
              <a:buFont typeface="Arial"/>
              <a:buChar char="●"/>
            </a:pPr>
            <a:r>
              <a:rPr lang="it" sz="1500">
                <a:latin typeface="Arial"/>
                <a:ea typeface="Arial"/>
                <a:cs typeface="Arial"/>
                <a:sym typeface="Arial"/>
              </a:rPr>
              <a:t>Richiede modifiche al codice sorgente, il che può essere un ostacolo per alcuni software.</a:t>
            </a:r>
            <a:endParaRPr sz="1500">
              <a:latin typeface="Arial"/>
              <a:ea typeface="Arial"/>
              <a:cs typeface="Arial"/>
              <a:sym typeface="Arial"/>
            </a:endParaRPr>
          </a:p>
          <a:p>
            <a:pPr indent="-323850" lvl="0" marL="457200" rtl="0" algn="l">
              <a:spcBef>
                <a:spcPts val="0"/>
              </a:spcBef>
              <a:spcAft>
                <a:spcPts val="0"/>
              </a:spcAft>
              <a:buSzPts val="1500"/>
              <a:buFont typeface="Arial"/>
              <a:buChar char="●"/>
            </a:pPr>
            <a:r>
              <a:rPr lang="it" sz="1500">
                <a:latin typeface="Arial"/>
                <a:ea typeface="Arial"/>
                <a:cs typeface="Arial"/>
                <a:sym typeface="Arial"/>
              </a:rPr>
              <a:t>Può avere un impatto negativo su alcune architetture di processore specifiche.</a:t>
            </a:r>
            <a:endParaRPr sz="1500">
              <a:latin typeface="Arial"/>
              <a:ea typeface="Arial"/>
              <a:cs typeface="Arial"/>
              <a:sym typeface="Arial"/>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p56"/>
          <p:cNvSpPr txBox="1"/>
          <p:nvPr>
            <p:ph type="title"/>
          </p:nvPr>
        </p:nvSpPr>
        <p:spPr>
          <a:xfrm>
            <a:off x="3428713" y="899125"/>
            <a:ext cx="22866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it"/>
              <a:t>Retpoline fix:</a:t>
            </a:r>
            <a:endParaRPr b="1"/>
          </a:p>
        </p:txBody>
      </p:sp>
      <p:pic>
        <p:nvPicPr>
          <p:cNvPr id="431" name="Google Shape;431;p56"/>
          <p:cNvPicPr preferRelativeResize="0"/>
          <p:nvPr/>
        </p:nvPicPr>
        <p:blipFill>
          <a:blip r:embed="rId3">
            <a:alphaModFix/>
          </a:blip>
          <a:stretch>
            <a:fillRect/>
          </a:stretch>
        </p:blipFill>
        <p:spPr>
          <a:xfrm>
            <a:off x="3428725" y="1660550"/>
            <a:ext cx="2286600" cy="228660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 name="Shape 435"/>
        <p:cNvGrpSpPr/>
        <p:nvPr/>
      </p:nvGrpSpPr>
      <p:grpSpPr>
        <a:xfrm>
          <a:off x="0" y="0"/>
          <a:ext cx="0" cy="0"/>
          <a:chOff x="0" y="0"/>
          <a:chExt cx="0" cy="0"/>
        </a:xfrm>
      </p:grpSpPr>
      <p:sp>
        <p:nvSpPr>
          <p:cNvPr id="436" name="Google Shape;436;p57"/>
          <p:cNvSpPr txBox="1"/>
          <p:nvPr>
            <p:ph type="title"/>
          </p:nvPr>
        </p:nvSpPr>
        <p:spPr>
          <a:xfrm>
            <a:off x="2586163" y="844175"/>
            <a:ext cx="39717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it"/>
              <a:t>Grazie per l’attenzione!</a:t>
            </a:r>
            <a:endParaRPr b="1"/>
          </a:p>
        </p:txBody>
      </p:sp>
      <p:pic>
        <p:nvPicPr>
          <p:cNvPr id="437" name="Google Shape;437;p57"/>
          <p:cNvPicPr preferRelativeResize="0"/>
          <p:nvPr/>
        </p:nvPicPr>
        <p:blipFill>
          <a:blip r:embed="rId3">
            <a:alphaModFix/>
          </a:blip>
          <a:stretch>
            <a:fillRect/>
          </a:stretch>
        </p:blipFill>
        <p:spPr>
          <a:xfrm>
            <a:off x="3411388" y="1620450"/>
            <a:ext cx="2321225" cy="23212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17"/>
          <p:cNvSpPr txBox="1"/>
          <p:nvPr>
            <p:ph type="title"/>
          </p:nvPr>
        </p:nvSpPr>
        <p:spPr>
          <a:xfrm>
            <a:off x="1297500" y="38460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it"/>
              <a:t>Pubblicazione</a:t>
            </a:r>
            <a:endParaRPr b="1"/>
          </a:p>
        </p:txBody>
      </p:sp>
      <p:sp>
        <p:nvSpPr>
          <p:cNvPr id="162" name="Google Shape;162;p17"/>
          <p:cNvSpPr txBox="1"/>
          <p:nvPr/>
        </p:nvSpPr>
        <p:spPr>
          <a:xfrm>
            <a:off x="1341075" y="1637000"/>
            <a:ext cx="4838100" cy="230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300">
              <a:solidFill>
                <a:schemeClr val="lt1"/>
              </a:solidFill>
              <a:latin typeface="Lato"/>
              <a:ea typeface="Lato"/>
              <a:cs typeface="Lato"/>
              <a:sym typeface="Lato"/>
            </a:endParaRPr>
          </a:p>
        </p:txBody>
      </p:sp>
      <p:sp>
        <p:nvSpPr>
          <p:cNvPr id="163" name="Google Shape;163;p17"/>
          <p:cNvSpPr txBox="1"/>
          <p:nvPr/>
        </p:nvSpPr>
        <p:spPr>
          <a:xfrm>
            <a:off x="1341075" y="1298700"/>
            <a:ext cx="5978400" cy="20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t" sz="1300">
                <a:solidFill>
                  <a:schemeClr val="lt1"/>
                </a:solidFill>
              </a:rPr>
              <a:t>Reso pubblico il 3 gennaio 2018, Spectre </a:t>
            </a:r>
            <a:r>
              <a:rPr lang="it" sz="1300">
                <a:solidFill>
                  <a:schemeClr val="lt1"/>
                </a:solidFill>
              </a:rPr>
              <a:t>rappresenta una seria minaccia per i sistemi reali poiché queste tecniche vengono utilizzate nei microprocessori Intel, AMD e ARM utilizzati in miliardi di dispositivi.</a:t>
            </a:r>
            <a:endParaRPr sz="1300">
              <a:solidFill>
                <a:schemeClr val="lt1"/>
              </a:solidFill>
            </a:endParaRPr>
          </a:p>
        </p:txBody>
      </p:sp>
      <p:pic>
        <p:nvPicPr>
          <p:cNvPr id="164" name="Google Shape;164;p17"/>
          <p:cNvPicPr preferRelativeResize="0"/>
          <p:nvPr/>
        </p:nvPicPr>
        <p:blipFill>
          <a:blip r:embed="rId3">
            <a:alphaModFix/>
          </a:blip>
          <a:stretch>
            <a:fillRect/>
          </a:stretch>
        </p:blipFill>
        <p:spPr>
          <a:xfrm>
            <a:off x="404275" y="2402425"/>
            <a:ext cx="4888976" cy="2220624"/>
          </a:xfrm>
          <a:prstGeom prst="rect">
            <a:avLst/>
          </a:prstGeom>
          <a:noFill/>
          <a:ln>
            <a:noFill/>
          </a:ln>
        </p:spPr>
      </p:pic>
      <p:pic>
        <p:nvPicPr>
          <p:cNvPr id="165" name="Google Shape;165;p17"/>
          <p:cNvPicPr preferRelativeResize="0"/>
          <p:nvPr/>
        </p:nvPicPr>
        <p:blipFill>
          <a:blip r:embed="rId4">
            <a:alphaModFix/>
          </a:blip>
          <a:stretch>
            <a:fillRect/>
          </a:stretch>
        </p:blipFill>
        <p:spPr>
          <a:xfrm>
            <a:off x="5377017" y="2059263"/>
            <a:ext cx="3557909" cy="290695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18"/>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it"/>
              <a:t>CVSS 3.0 Score</a:t>
            </a:r>
            <a:endParaRPr b="1"/>
          </a:p>
        </p:txBody>
      </p:sp>
      <p:sp>
        <p:nvSpPr>
          <p:cNvPr id="171" name="Google Shape;171;p18"/>
          <p:cNvSpPr txBox="1"/>
          <p:nvPr/>
        </p:nvSpPr>
        <p:spPr>
          <a:xfrm>
            <a:off x="5297700" y="4814275"/>
            <a:ext cx="3846300" cy="28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t" sz="1300">
                <a:solidFill>
                  <a:schemeClr val="lt1"/>
                </a:solidFill>
                <a:latin typeface="Lato"/>
                <a:ea typeface="Lato"/>
                <a:cs typeface="Lato"/>
                <a:sym typeface="Lato"/>
              </a:rPr>
              <a:t>CVSS:3.1/AV:L/AC:H/PR:L/UI:N/S:C/C:H/I:N/A:N</a:t>
            </a:r>
            <a:endParaRPr sz="1300">
              <a:solidFill>
                <a:schemeClr val="lt1"/>
              </a:solidFill>
              <a:latin typeface="Lato"/>
              <a:ea typeface="Lato"/>
              <a:cs typeface="Lato"/>
              <a:sym typeface="Lato"/>
            </a:endParaRPr>
          </a:p>
        </p:txBody>
      </p:sp>
      <p:pic>
        <p:nvPicPr>
          <p:cNvPr id="172" name="Google Shape;172;p18"/>
          <p:cNvPicPr preferRelativeResize="0"/>
          <p:nvPr/>
        </p:nvPicPr>
        <p:blipFill>
          <a:blip r:embed="rId3">
            <a:alphaModFix/>
          </a:blip>
          <a:stretch>
            <a:fillRect/>
          </a:stretch>
        </p:blipFill>
        <p:spPr>
          <a:xfrm>
            <a:off x="988475" y="1582249"/>
            <a:ext cx="3352800" cy="2386750"/>
          </a:xfrm>
          <a:prstGeom prst="rect">
            <a:avLst/>
          </a:prstGeom>
          <a:noFill/>
          <a:ln>
            <a:noFill/>
          </a:ln>
        </p:spPr>
      </p:pic>
      <p:pic>
        <p:nvPicPr>
          <p:cNvPr id="173" name="Google Shape;173;p18"/>
          <p:cNvPicPr preferRelativeResize="0"/>
          <p:nvPr/>
        </p:nvPicPr>
        <p:blipFill>
          <a:blip r:embed="rId4">
            <a:alphaModFix/>
          </a:blip>
          <a:stretch>
            <a:fillRect/>
          </a:stretch>
        </p:blipFill>
        <p:spPr>
          <a:xfrm>
            <a:off x="6663725" y="2267750"/>
            <a:ext cx="2138725" cy="1701250"/>
          </a:xfrm>
          <a:prstGeom prst="rect">
            <a:avLst/>
          </a:prstGeom>
          <a:noFill/>
          <a:ln>
            <a:noFill/>
          </a:ln>
        </p:spPr>
      </p:pic>
      <p:pic>
        <p:nvPicPr>
          <p:cNvPr id="174" name="Google Shape;174;p18"/>
          <p:cNvPicPr preferRelativeResize="0"/>
          <p:nvPr/>
        </p:nvPicPr>
        <p:blipFill rotWithShape="1">
          <a:blip r:embed="rId5">
            <a:alphaModFix/>
          </a:blip>
          <a:srcRect b="0" l="10209" r="0" t="714"/>
          <a:stretch/>
        </p:blipFill>
        <p:spPr>
          <a:xfrm>
            <a:off x="4572000" y="1629300"/>
            <a:ext cx="1797500" cy="2344957"/>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19"/>
          <p:cNvSpPr txBox="1"/>
          <p:nvPr>
            <p:ph type="ctrTitle"/>
          </p:nvPr>
        </p:nvSpPr>
        <p:spPr>
          <a:xfrm>
            <a:off x="3537150" y="1578400"/>
            <a:ext cx="5079900" cy="15789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it"/>
              <a:t>Branch </a:t>
            </a:r>
            <a:endParaRPr b="1"/>
          </a:p>
          <a:p>
            <a:pPr indent="0" lvl="0" marL="0" rtl="0" algn="l">
              <a:spcBef>
                <a:spcPts val="0"/>
              </a:spcBef>
              <a:spcAft>
                <a:spcPts val="0"/>
              </a:spcAft>
              <a:buNone/>
            </a:pPr>
            <a:r>
              <a:rPr b="1" lang="it"/>
              <a:t>Prediction &amp; Speculative Execution</a:t>
            </a:r>
            <a:endParaRPr b="1"/>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20"/>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it"/>
              <a:t>Caching</a:t>
            </a:r>
            <a:endParaRPr b="1"/>
          </a:p>
        </p:txBody>
      </p:sp>
      <p:sp>
        <p:nvSpPr>
          <p:cNvPr id="185" name="Google Shape;185;p20"/>
          <p:cNvSpPr txBox="1"/>
          <p:nvPr>
            <p:ph idx="1" type="body"/>
          </p:nvPr>
        </p:nvSpPr>
        <p:spPr>
          <a:xfrm>
            <a:off x="1297500" y="11161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sz="1200">
                <a:latin typeface="Arial"/>
                <a:ea typeface="Arial"/>
                <a:cs typeface="Arial"/>
                <a:sym typeface="Arial"/>
              </a:rPr>
              <a:t>La memoria cache è una piccola memoria ad alta velocità integrata nella CPU basata su principi di località temporale e spaziale .</a:t>
            </a:r>
            <a:endParaRPr sz="1200">
              <a:latin typeface="Arial"/>
              <a:ea typeface="Arial"/>
              <a:cs typeface="Arial"/>
              <a:sym typeface="Arial"/>
            </a:endParaRPr>
          </a:p>
          <a:p>
            <a:pPr indent="0" lvl="0" marL="0" rtl="0" algn="l">
              <a:spcBef>
                <a:spcPts val="1200"/>
              </a:spcBef>
              <a:spcAft>
                <a:spcPts val="0"/>
              </a:spcAft>
              <a:buNone/>
            </a:pPr>
            <a:r>
              <a:rPr lang="it" sz="1200">
                <a:latin typeface="Arial"/>
                <a:ea typeface="Arial"/>
                <a:cs typeface="Arial"/>
                <a:sym typeface="Arial"/>
              </a:rPr>
              <a:t>Questa è un componente fondamentale  in quanto aiuta a migliorare le prestazioni del sistema accelerando l'accesso ai dati.</a:t>
            </a:r>
            <a:endParaRPr sz="1200">
              <a:latin typeface="Arial"/>
              <a:ea typeface="Arial"/>
              <a:cs typeface="Arial"/>
              <a:sym typeface="Arial"/>
            </a:endParaRPr>
          </a:p>
          <a:p>
            <a:pPr indent="0" lvl="0" marL="0" rtl="0" algn="l">
              <a:spcBef>
                <a:spcPts val="1200"/>
              </a:spcBef>
              <a:spcAft>
                <a:spcPts val="1200"/>
              </a:spcAft>
              <a:buNone/>
            </a:pPr>
            <a:r>
              <a:t/>
            </a:r>
            <a:endParaRPr sz="1200">
              <a:solidFill>
                <a:srgbClr val="E3E3E3"/>
              </a:solidFill>
              <a:highlight>
                <a:srgbClr val="131314"/>
              </a:highlight>
              <a:latin typeface="Arial"/>
              <a:ea typeface="Arial"/>
              <a:cs typeface="Arial"/>
              <a:sym typeface="Arial"/>
            </a:endParaRPr>
          </a:p>
        </p:txBody>
      </p:sp>
      <p:pic>
        <p:nvPicPr>
          <p:cNvPr id="186" name="Google Shape;186;p20"/>
          <p:cNvPicPr preferRelativeResize="0"/>
          <p:nvPr/>
        </p:nvPicPr>
        <p:blipFill>
          <a:blip r:embed="rId3">
            <a:alphaModFix/>
          </a:blip>
          <a:stretch>
            <a:fillRect/>
          </a:stretch>
        </p:blipFill>
        <p:spPr>
          <a:xfrm>
            <a:off x="2327088" y="2571750"/>
            <a:ext cx="4607227" cy="180962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21"/>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it"/>
              <a:t>Problema della cache</a:t>
            </a:r>
            <a:endParaRPr b="1"/>
          </a:p>
        </p:txBody>
      </p:sp>
      <p:sp>
        <p:nvSpPr>
          <p:cNvPr id="192" name="Google Shape;192;p21"/>
          <p:cNvSpPr txBox="1"/>
          <p:nvPr/>
        </p:nvSpPr>
        <p:spPr>
          <a:xfrm>
            <a:off x="1049875" y="1117350"/>
            <a:ext cx="6879300" cy="1339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sz="1500">
                <a:solidFill>
                  <a:schemeClr val="lt1"/>
                </a:solidFill>
              </a:rPr>
              <a:t>Il problema principale si verifica quando la CPU necessita di accedere a dati </a:t>
            </a:r>
            <a:endParaRPr sz="1500">
              <a:solidFill>
                <a:schemeClr val="lt1"/>
              </a:solidFill>
            </a:endParaRPr>
          </a:p>
          <a:p>
            <a:pPr indent="0" lvl="0" marL="0" rtl="0" algn="l">
              <a:spcBef>
                <a:spcPts val="0"/>
              </a:spcBef>
              <a:spcAft>
                <a:spcPts val="0"/>
              </a:spcAft>
              <a:buNone/>
            </a:pPr>
            <a:r>
              <a:rPr lang="it" sz="1500">
                <a:solidFill>
                  <a:schemeClr val="lt1"/>
                </a:solidFill>
              </a:rPr>
              <a:t>nella memoria primaria, molto più lenta. L'accesso può richiedere  centinaia di cicli di clock prima che il valore sia disponibile. Per non sprecare tempo in attesa, la CPU effettua la speculative execution.</a:t>
            </a:r>
            <a:endParaRPr sz="1500">
              <a:solidFill>
                <a:schemeClr val="lt1"/>
              </a:solidFill>
            </a:endParaRPr>
          </a:p>
          <a:p>
            <a:pPr indent="0" lvl="0" marL="0" rtl="0" algn="l">
              <a:spcBef>
                <a:spcPts val="0"/>
              </a:spcBef>
              <a:spcAft>
                <a:spcPts val="0"/>
              </a:spcAft>
              <a:buNone/>
            </a:pPr>
            <a:r>
              <a:t/>
            </a:r>
            <a:endParaRPr sz="1500">
              <a:solidFill>
                <a:schemeClr val="lt1"/>
              </a:solidFill>
              <a:latin typeface="Lato"/>
              <a:ea typeface="Lato"/>
              <a:cs typeface="Lato"/>
              <a:sym typeface="Lato"/>
            </a:endParaRPr>
          </a:p>
        </p:txBody>
      </p:sp>
      <p:pic>
        <p:nvPicPr>
          <p:cNvPr id="193" name="Google Shape;193;p21"/>
          <p:cNvPicPr preferRelativeResize="0"/>
          <p:nvPr/>
        </p:nvPicPr>
        <p:blipFill>
          <a:blip r:embed="rId3">
            <a:alphaModFix/>
          </a:blip>
          <a:stretch>
            <a:fillRect/>
          </a:stretch>
        </p:blipFill>
        <p:spPr>
          <a:xfrm>
            <a:off x="2130225" y="2456550"/>
            <a:ext cx="4718599" cy="23821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